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Lst>
  <p:notesMasterIdLst>
    <p:notesMasterId r:id="rId19"/>
  </p:notesMasterIdLst>
  <p:sldIdLst>
    <p:sldId id="297" r:id="rId2"/>
    <p:sldId id="280" r:id="rId3"/>
    <p:sldId id="303" r:id="rId4"/>
    <p:sldId id="260" r:id="rId5"/>
    <p:sldId id="305" r:id="rId6"/>
    <p:sldId id="308" r:id="rId7"/>
    <p:sldId id="309" r:id="rId8"/>
    <p:sldId id="261" r:id="rId9"/>
    <p:sldId id="307" r:id="rId10"/>
    <p:sldId id="311" r:id="rId11"/>
    <p:sldId id="310" r:id="rId12"/>
    <p:sldId id="258" r:id="rId13"/>
    <p:sldId id="314" r:id="rId14"/>
    <p:sldId id="298" r:id="rId15"/>
    <p:sldId id="313" r:id="rId16"/>
    <p:sldId id="315" r:id="rId17"/>
    <p:sldId id="299"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onsolas" panose="020B0609020204030204" pitchFamily="49" charset="0"/>
      <p:regular r:id="rId24"/>
      <p:bold r:id="rId25"/>
      <p:italic r:id="rId26"/>
      <p:boldItalic r:id="rId27"/>
    </p:embeddedFont>
    <p:embeddedFont>
      <p:font typeface="Open Sans" panose="020B0606030504020204" pitchFamily="34" charset="0"/>
      <p:regular r:id="rId28"/>
      <p:bold r:id="rId29"/>
      <p:italic r:id="rId30"/>
      <p:boldItalic r:id="rId31"/>
    </p:embeddedFont>
    <p:embeddedFont>
      <p:font typeface="Space Grotesk Medium" pitchFamily="2"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Mode" id="{FBAC04BA-B92C-FC47-972C-B1B4268589A5}">
          <p14:sldIdLst>
            <p14:sldId id="297"/>
            <p14:sldId id="280"/>
            <p14:sldId id="303"/>
            <p14:sldId id="260"/>
            <p14:sldId id="305"/>
            <p14:sldId id="308"/>
            <p14:sldId id="309"/>
            <p14:sldId id="261"/>
            <p14:sldId id="307"/>
            <p14:sldId id="311"/>
            <p14:sldId id="310"/>
            <p14:sldId id="258"/>
            <p14:sldId id="314"/>
            <p14:sldId id="298"/>
            <p14:sldId id="313"/>
            <p14:sldId id="315"/>
            <p14:sldId id="2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2BD3"/>
    <a:srgbClr val="8661C5"/>
    <a:srgbClr val="ED35D1"/>
    <a:srgbClr val="A073F8"/>
    <a:srgbClr val="D431BC"/>
    <a:srgbClr val="9169E2"/>
    <a:srgbClr val="8F2FFF"/>
    <a:srgbClr val="E500B8"/>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DF11BF-8F5F-47D4-A553-57574061406E}" v="11" dt="2023-10-24T18:28:05.098"/>
    <p1510:client id="{B78A1096-0BAE-4BC1-8409-E8017A80C114}" v="1" dt="2023-10-24T18:41:14.5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31" autoAdjust="0"/>
    <p:restoredTop sz="67116" autoAdjust="0"/>
  </p:normalViewPr>
  <p:slideViewPr>
    <p:cSldViewPr snapToGrid="0">
      <p:cViewPr varScale="1">
        <p:scale>
          <a:sx n="50" d="100"/>
          <a:sy n="50" d="100"/>
        </p:scale>
        <p:origin x="1521" y="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accent2">
                  <a:lumMod val="25000"/>
                </a:schemeClr>
              </a:solidFill>
              <a:latin typeface="Space Grotesk Medium" pitchFamily="2" charset="77"/>
              <a:ea typeface="Open Sans" panose="020B0606030504020204" pitchFamily="34" charset="0"/>
              <a:cs typeface="Space Grotesk Medium" pitchFamily="2" charset="77"/>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A073F8"/>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rgbClr val="ED35D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accent2">
                <a:lumMod val="2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Provides a way to manage user permissions by associating users with specific roles and granting access to resources on their basis.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For e.g., in a WhatsApp group chat, you have a normal user and an admin. While the user can access necessary services such as sending and reading messages, admins get extra tooling like creating invite links or adding/removing users.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endParaRPr lang="en-IN" sz="2000" dirty="0"/>
          </a:p>
        </p:txBody>
      </p:sp>
      <p:sp>
        <p:nvSpPr>
          <p:cNvPr id="4" name="Slide Number Placeholder 3"/>
          <p:cNvSpPr>
            <a:spLocks noGrp="1"/>
          </p:cNvSpPr>
          <p:nvPr>
            <p:ph type="sldNum" sz="quarter" idx="5"/>
          </p:nvPr>
        </p:nvSpPr>
        <p:spPr/>
        <p:txBody>
          <a:bodyPr/>
          <a:lstStyle/>
          <a:p>
            <a:fld id="{045E74FF-B95A-3049-B6BA-741949CDE00C}" type="slidenum">
              <a:rPr lang="en-US" smtClean="0"/>
              <a:t>5</a:t>
            </a:fld>
            <a:endParaRPr lang="en-US"/>
          </a:p>
        </p:txBody>
      </p:sp>
    </p:spTree>
    <p:extLst>
      <p:ext uri="{BB962C8B-B14F-4D97-AF65-F5344CB8AC3E}">
        <p14:creationId xmlns:p14="http://schemas.microsoft.com/office/powerpoint/2010/main" val="424737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2000" b="1" i="0" dirty="0">
                <a:solidFill>
                  <a:srgbClr val="374151"/>
                </a:solidFill>
                <a:effectLst/>
                <a:latin typeface="+mn-lt"/>
              </a:rPr>
              <a:t>Principle of Least Privilege</a:t>
            </a:r>
            <a:r>
              <a:rPr lang="en-US" sz="2000" b="0" i="0" dirty="0">
                <a:solidFill>
                  <a:srgbClr val="374151"/>
                </a:solidFill>
                <a:effectLst/>
                <a:latin typeface="+mn-lt"/>
              </a:rPr>
              <a:t>: RBAC enables organizations to enforce the principle of least privilege by giving users the minimal level of access – or permissions – needed to perform their jobs. This reduces the risk of accidental or deliberate misuse of permissions.</a:t>
            </a:r>
          </a:p>
          <a:p>
            <a:pPr marL="171450" indent="-171450" algn="l">
              <a:buFont typeface="Arial" panose="020B0604020202020204" pitchFamily="34" charset="0"/>
              <a:buChar char="•"/>
            </a:pPr>
            <a:endParaRPr lang="en-US" sz="2000" b="0" i="0" dirty="0">
              <a:solidFill>
                <a:srgbClr val="374151"/>
              </a:solidFill>
              <a:effectLst/>
              <a:latin typeface="+mn-lt"/>
            </a:endParaRPr>
          </a:p>
          <a:p>
            <a:pPr marL="171450" indent="-171450" algn="l">
              <a:buFont typeface="Arial" panose="020B0604020202020204" pitchFamily="34" charset="0"/>
              <a:buChar char="•"/>
            </a:pPr>
            <a:r>
              <a:rPr lang="en-US" sz="2000" b="1" i="0" dirty="0">
                <a:solidFill>
                  <a:srgbClr val="374151"/>
                </a:solidFill>
                <a:effectLst/>
                <a:latin typeface="+mn-lt"/>
              </a:rPr>
              <a:t>Simplified Permissions Management</a:t>
            </a:r>
            <a:r>
              <a:rPr lang="en-US" sz="2000" b="0" i="0" dirty="0">
                <a:solidFill>
                  <a:srgbClr val="374151"/>
                </a:solidFill>
                <a:effectLst/>
                <a:latin typeface="+mn-lt"/>
              </a:rPr>
              <a:t>: Managing user permissions is easier because access is based on roles within the organization rather than on individual user attributes. Adding, removing, or altering roles adjusts permissions for all users associated with those roles, streamlining administration.</a:t>
            </a:r>
          </a:p>
          <a:p>
            <a:pPr marL="171450" indent="-171450" algn="l">
              <a:buFont typeface="Arial" panose="020B0604020202020204" pitchFamily="34" charset="0"/>
              <a:buChar char="•"/>
            </a:pPr>
            <a:endParaRPr lang="en-US" sz="2000" b="0" i="0" dirty="0">
              <a:solidFill>
                <a:srgbClr val="374151"/>
              </a:solidFill>
              <a:effectLst/>
              <a:latin typeface="+mn-lt"/>
            </a:endParaRPr>
          </a:p>
          <a:p>
            <a:pPr marL="171450" indent="-171450" algn="l">
              <a:buFont typeface="Arial" panose="020B0604020202020204" pitchFamily="34" charset="0"/>
              <a:buChar char="•"/>
            </a:pPr>
            <a:r>
              <a:rPr lang="en-US" sz="2000" b="1" i="0" dirty="0">
                <a:solidFill>
                  <a:srgbClr val="374151"/>
                </a:solidFill>
                <a:effectLst/>
                <a:latin typeface="+mn-lt"/>
              </a:rPr>
              <a:t>Consistency in Access Control</a:t>
            </a:r>
            <a:r>
              <a:rPr lang="en-US" sz="2000" b="0" i="0" dirty="0">
                <a:solidFill>
                  <a:srgbClr val="374151"/>
                </a:solidFill>
                <a:effectLst/>
                <a:latin typeface="+mn-lt"/>
              </a:rPr>
              <a:t>: It standardizes access controls across the organization and enforces consistent implementation of security policies.</a:t>
            </a:r>
          </a:p>
          <a:p>
            <a:pPr marL="171450" indent="-171450" algn="l">
              <a:buFont typeface="Arial" panose="020B0604020202020204" pitchFamily="34" charset="0"/>
              <a:buChar char="•"/>
            </a:pPr>
            <a:endParaRPr lang="en-US" sz="2000" b="0" i="0" dirty="0">
              <a:solidFill>
                <a:srgbClr val="374151"/>
              </a:solidFill>
              <a:effectLst/>
              <a:latin typeface="+mn-lt"/>
            </a:endParaRPr>
          </a:p>
          <a:p>
            <a:pPr marL="171450" indent="-171450" algn="l">
              <a:buFont typeface="Arial" panose="020B0604020202020204" pitchFamily="34" charset="0"/>
              <a:buChar char="•"/>
            </a:pPr>
            <a:r>
              <a:rPr lang="en-US" sz="2000" b="1" i="0" dirty="0">
                <a:solidFill>
                  <a:srgbClr val="374151"/>
                </a:solidFill>
                <a:effectLst/>
                <a:latin typeface="+mn-lt"/>
              </a:rPr>
              <a:t>Easier Auditing</a:t>
            </a:r>
            <a:r>
              <a:rPr lang="en-US" sz="2000" b="0" i="0" dirty="0">
                <a:solidFill>
                  <a:srgbClr val="374151"/>
                </a:solidFill>
                <a:effectLst/>
                <a:latin typeface="+mn-lt"/>
              </a:rPr>
              <a:t>: Having distinct roles makes it easier to audit user rights and ensure compliance with regulatory requirements. It also assists in identifying deviations from the norm, which could indicate a security issue.</a:t>
            </a:r>
          </a:p>
          <a:p>
            <a:pPr marL="171450" indent="-171450" algn="l">
              <a:buFont typeface="Arial" panose="020B0604020202020204" pitchFamily="34" charset="0"/>
              <a:buChar char="•"/>
            </a:pPr>
            <a:endParaRPr lang="en-US" sz="2000" b="0" i="0" dirty="0">
              <a:solidFill>
                <a:srgbClr val="374151"/>
              </a:solidFill>
              <a:effectLst/>
              <a:latin typeface="+mn-lt"/>
            </a:endParaRPr>
          </a:p>
          <a:p>
            <a:pPr marL="171450" indent="-171450" algn="l">
              <a:buFont typeface="Arial" panose="020B0604020202020204" pitchFamily="34" charset="0"/>
              <a:buChar char="•"/>
            </a:pPr>
            <a:r>
              <a:rPr lang="en-US" sz="2000" b="1" i="0" dirty="0">
                <a:solidFill>
                  <a:srgbClr val="374151"/>
                </a:solidFill>
                <a:effectLst/>
                <a:latin typeface="+mn-lt"/>
              </a:rPr>
              <a:t>Increased Operational Efficiency</a:t>
            </a:r>
            <a:r>
              <a:rPr lang="en-US" sz="2000" b="0" i="0" dirty="0">
                <a:solidFill>
                  <a:srgbClr val="374151"/>
                </a:solidFill>
                <a:effectLst/>
                <a:latin typeface="+mn-lt"/>
              </a:rPr>
              <a:t>: Users receive a specific set of access rights when they assume a particular role, enabling them to perform their duties effectively without encountering access-related delays. When employees join, move within, or leave the organization, their user role and corresponding access rights can be quickly assigned or revoked, which improves operational efficiency.</a:t>
            </a:r>
          </a:p>
          <a:p>
            <a:pPr marL="171450" indent="-171450" algn="l">
              <a:buFont typeface="Arial" panose="020B0604020202020204" pitchFamily="34" charset="0"/>
              <a:buChar char="•"/>
            </a:pPr>
            <a:r>
              <a:rPr lang="en-US" sz="2000" b="1" i="0" dirty="0">
                <a:solidFill>
                  <a:srgbClr val="374151"/>
                </a:solidFill>
                <a:effectLst/>
                <a:latin typeface="+mn-lt"/>
              </a:rPr>
              <a:t>Easier to Implement Segregation of Duties</a:t>
            </a:r>
            <a:r>
              <a:rPr lang="en-US" sz="2000" b="0" i="0" dirty="0">
                <a:solidFill>
                  <a:srgbClr val="374151"/>
                </a:solidFill>
                <a:effectLst/>
                <a:latin typeface="+mn-lt"/>
              </a:rPr>
              <a:t>: RBAC facilitates the segregation of duties by clearly defining roles and ensuring that conflicting tasks are not assigned to the same role, which can prevent fraud and errors.</a:t>
            </a:r>
          </a:p>
          <a:p>
            <a:pPr marL="171450" indent="-171450" algn="l">
              <a:buFont typeface="Arial" panose="020B0604020202020204" pitchFamily="34" charset="0"/>
              <a:buChar char="•"/>
            </a:pPr>
            <a:endParaRPr lang="en-US" sz="2000" b="0" i="0" dirty="0">
              <a:solidFill>
                <a:srgbClr val="374151"/>
              </a:solidFill>
              <a:effectLst/>
              <a:latin typeface="+mn-lt"/>
            </a:endParaRPr>
          </a:p>
          <a:p>
            <a:pPr marL="171450" indent="-171450" algn="l">
              <a:buFont typeface="Arial" panose="020B0604020202020204" pitchFamily="34" charset="0"/>
              <a:buChar char="•"/>
            </a:pPr>
            <a:r>
              <a:rPr lang="en-US" sz="2000" b="1" i="0" dirty="0">
                <a:solidFill>
                  <a:srgbClr val="374151"/>
                </a:solidFill>
                <a:effectLst/>
                <a:latin typeface="+mn-lt"/>
              </a:rPr>
              <a:t>Improved Data Privacy and Security</a:t>
            </a:r>
            <a:r>
              <a:rPr lang="en-US" sz="2000" b="0" i="0" dirty="0">
                <a:solidFill>
                  <a:srgbClr val="374151"/>
                </a:solidFill>
                <a:effectLst/>
                <a:latin typeface="+mn-lt"/>
              </a:rPr>
              <a:t>: By controlling who has access to sensitive data, organizations can better protect the privacy of personal and confidential information, which is increasingly important in the era of stringent data protection regulations.</a:t>
            </a:r>
          </a:p>
          <a:p>
            <a:endParaRPr lang="en-IN" dirty="0">
              <a:latin typeface="+mn-lt"/>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6</a:t>
            </a:fld>
            <a:endParaRPr lang="en-US"/>
          </a:p>
        </p:txBody>
      </p:sp>
    </p:spTree>
    <p:extLst>
      <p:ext uri="{BB962C8B-B14F-4D97-AF65-F5344CB8AC3E}">
        <p14:creationId xmlns:p14="http://schemas.microsoft.com/office/powerpoint/2010/main" val="3317611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sz="2000" b="1" i="0" dirty="0">
                <a:solidFill>
                  <a:srgbClr val="374151"/>
                </a:solidFill>
                <a:effectLst/>
                <a:latin typeface="+mn-lt"/>
              </a:rPr>
              <a:t>Initial Setup Complexity</a:t>
            </a:r>
            <a:r>
              <a:rPr lang="en-US" sz="2000" b="0" i="0" dirty="0">
                <a:solidFill>
                  <a:srgbClr val="374151"/>
                </a:solidFill>
                <a:effectLst/>
                <a:latin typeface="+mn-lt"/>
              </a:rPr>
              <a:t>: Defining roles can be a complex and time-consuming process, especially in large organizations with many users and varying levels of access requirements. It requires a thorough understanding of the business processes and careful planning.</a:t>
            </a:r>
          </a:p>
          <a:p>
            <a:pPr algn="l">
              <a:buFont typeface="+mj-lt"/>
              <a:buNone/>
            </a:pPr>
            <a:endParaRPr lang="en-US" sz="2000" b="1" i="0" dirty="0">
              <a:solidFill>
                <a:srgbClr val="374151"/>
              </a:solidFill>
              <a:effectLst/>
              <a:latin typeface="+mn-lt"/>
            </a:endParaRPr>
          </a:p>
          <a:p>
            <a:pPr algn="l">
              <a:buFont typeface="+mj-lt"/>
              <a:buNone/>
            </a:pPr>
            <a:r>
              <a:rPr lang="en-US" sz="2000" b="1" i="0" dirty="0">
                <a:solidFill>
                  <a:srgbClr val="374151"/>
                </a:solidFill>
                <a:effectLst/>
                <a:latin typeface="+mn-lt"/>
              </a:rPr>
              <a:t>Role Explosion</a:t>
            </a:r>
            <a:r>
              <a:rPr lang="en-US" sz="2000" b="0" i="0" dirty="0">
                <a:solidFill>
                  <a:srgbClr val="374151"/>
                </a:solidFill>
                <a:effectLst/>
                <a:latin typeface="+mn-lt"/>
              </a:rPr>
              <a:t>: In large organizations or those with complex access needs, the number of roles can become unmanageable. Too many roles can make the system as difficult to manage as individual user permissions.</a:t>
            </a:r>
          </a:p>
          <a:p>
            <a:pPr algn="l">
              <a:buFont typeface="+mj-lt"/>
              <a:buNone/>
            </a:pPr>
            <a:endParaRPr lang="en-US" sz="2000" b="1" i="0" dirty="0">
              <a:solidFill>
                <a:srgbClr val="374151"/>
              </a:solidFill>
              <a:effectLst/>
              <a:latin typeface="+mn-lt"/>
            </a:endParaRPr>
          </a:p>
          <a:p>
            <a:pPr algn="l">
              <a:buFont typeface="+mj-lt"/>
              <a:buNone/>
            </a:pPr>
            <a:r>
              <a:rPr lang="en-US" sz="2000" b="1" i="0" dirty="0">
                <a:solidFill>
                  <a:srgbClr val="374151"/>
                </a:solidFill>
                <a:effectLst/>
                <a:latin typeface="+mn-lt"/>
              </a:rPr>
              <a:t>Inflexibility in Dynamic Environments</a:t>
            </a:r>
            <a:r>
              <a:rPr lang="en-US" sz="2000" b="0" i="0" dirty="0">
                <a:solidFill>
                  <a:srgbClr val="374151"/>
                </a:solidFill>
                <a:effectLst/>
                <a:latin typeface="+mn-lt"/>
              </a:rPr>
              <a:t>: RBAC can be less flexible in environments where users’ tasks and access needs frequently change. It can be cumbersome to constantly create new roles or adjust existing ones to accommodate these changes.</a:t>
            </a:r>
          </a:p>
          <a:p>
            <a:pPr algn="l">
              <a:buFont typeface="+mj-lt"/>
              <a:buNone/>
            </a:pPr>
            <a:endParaRPr lang="en-US" sz="2000" b="1" i="0" dirty="0">
              <a:solidFill>
                <a:srgbClr val="374151"/>
              </a:solidFill>
              <a:effectLst/>
              <a:latin typeface="+mn-lt"/>
            </a:endParaRPr>
          </a:p>
          <a:p>
            <a:pPr algn="l">
              <a:buFont typeface="+mj-lt"/>
              <a:buNone/>
            </a:pPr>
            <a:r>
              <a:rPr lang="en-US" sz="2000" b="1" i="0" dirty="0">
                <a:solidFill>
                  <a:srgbClr val="374151"/>
                </a:solidFill>
                <a:effectLst/>
                <a:latin typeface="+mn-lt"/>
              </a:rPr>
              <a:t>Maintenance Overhead</a:t>
            </a:r>
            <a:r>
              <a:rPr lang="en-US" sz="2000" b="0" i="0" dirty="0">
                <a:solidFill>
                  <a:srgbClr val="374151"/>
                </a:solidFill>
                <a:effectLst/>
                <a:latin typeface="+mn-lt"/>
              </a:rPr>
              <a:t>: Roles and permissions need to be regularly reviewed and updated to ensure they reflect current job requirements and security policies, which can be resource-intensive.</a:t>
            </a:r>
          </a:p>
          <a:p>
            <a:pPr algn="l">
              <a:buFont typeface="+mj-lt"/>
              <a:buNone/>
            </a:pPr>
            <a:endParaRPr lang="en-US" sz="2000" b="1" i="0" dirty="0">
              <a:solidFill>
                <a:srgbClr val="374151"/>
              </a:solidFill>
              <a:effectLst/>
              <a:latin typeface="+mn-lt"/>
            </a:endParaRPr>
          </a:p>
          <a:p>
            <a:pPr algn="l">
              <a:buFont typeface="+mj-lt"/>
              <a:buNone/>
            </a:pPr>
            <a:r>
              <a:rPr lang="en-US" sz="2000" b="1" i="0" dirty="0">
                <a:solidFill>
                  <a:srgbClr val="374151"/>
                </a:solidFill>
                <a:effectLst/>
                <a:latin typeface="+mn-lt"/>
              </a:rPr>
              <a:t>Lack of Granularity</a:t>
            </a:r>
            <a:r>
              <a:rPr lang="en-US" sz="2000" b="0" i="0" dirty="0">
                <a:solidFill>
                  <a:srgbClr val="374151"/>
                </a:solidFill>
                <a:effectLst/>
                <a:latin typeface="+mn-lt"/>
              </a:rPr>
              <a:t>: Standard RBAC does not handle granular access control well, which can be necessary for certain applications or data access. This has led to the development of more granular systems such as Attribute-Based Access Control (ABAC).</a:t>
            </a:r>
          </a:p>
          <a:p>
            <a:pPr algn="l">
              <a:buFont typeface="+mj-lt"/>
              <a:buNone/>
            </a:pPr>
            <a:endParaRPr lang="en-US" sz="2000" b="1" i="0" dirty="0">
              <a:solidFill>
                <a:srgbClr val="374151"/>
              </a:solidFill>
              <a:effectLst/>
              <a:latin typeface="+mn-lt"/>
            </a:endParaRPr>
          </a:p>
          <a:p>
            <a:pPr algn="l">
              <a:buFont typeface="+mj-lt"/>
              <a:buNone/>
            </a:pPr>
            <a:r>
              <a:rPr lang="en-US" sz="2000" b="1" i="0" dirty="0">
                <a:solidFill>
                  <a:srgbClr val="374151"/>
                </a:solidFill>
                <a:effectLst/>
                <a:latin typeface="+mn-lt"/>
              </a:rPr>
              <a:t>Dependency on Accurate Role Definitions</a:t>
            </a:r>
            <a:r>
              <a:rPr lang="en-US" sz="2000" b="0" i="0" dirty="0">
                <a:solidFill>
                  <a:srgbClr val="374151"/>
                </a:solidFill>
                <a:effectLst/>
                <a:latin typeface="+mn-lt"/>
              </a:rPr>
              <a:t>: The effectiveness of RBAC is highly dependent on the accuracy of the defined roles. If roles do not accurately reflect the organization’s operations, users will not have appropriate access.</a:t>
            </a:r>
          </a:p>
          <a:p>
            <a:pPr algn="l">
              <a:buFont typeface="+mj-lt"/>
              <a:buNone/>
            </a:pPr>
            <a:endParaRPr lang="en-US" sz="2000" b="0" i="0" dirty="0">
              <a:solidFill>
                <a:srgbClr val="374151"/>
              </a:solidFill>
              <a:effectLst/>
              <a:latin typeface="+mn-lt"/>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7</a:t>
            </a:fld>
            <a:endParaRPr lang="en-US"/>
          </a:p>
        </p:txBody>
      </p:sp>
    </p:spTree>
    <p:extLst>
      <p:ext uri="{BB962C8B-B14F-4D97-AF65-F5344CB8AC3E}">
        <p14:creationId xmlns:p14="http://schemas.microsoft.com/office/powerpoint/2010/main" val="2384435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7F9F9"/>
                </a:solidFill>
                <a:effectLst/>
                <a:latin typeface="+mn-lt"/>
              </a:rPr>
              <a:t>JSON Web Token is an open standard that defines a compact and self-contained way for securely transmitting information between parties as a JSON object. </a:t>
            </a:r>
          </a:p>
          <a:p>
            <a:endParaRPr lang="en-US" b="0" i="0" dirty="0">
              <a:solidFill>
                <a:srgbClr val="F7F9F9"/>
              </a:solidFill>
              <a:effectLst/>
              <a:latin typeface="+mn-lt"/>
            </a:endParaRPr>
          </a:p>
          <a:p>
            <a:r>
              <a:rPr lang="en-US" b="0" i="0" dirty="0">
                <a:solidFill>
                  <a:srgbClr val="F7F9F9"/>
                </a:solidFill>
                <a:effectLst/>
                <a:latin typeface="+mn-lt"/>
              </a:rPr>
              <a:t>This info is digitally signed so that it can be verified and trusted.</a:t>
            </a:r>
          </a:p>
          <a:p>
            <a:endParaRPr lang="en-US" b="0" i="0" dirty="0">
              <a:solidFill>
                <a:srgbClr val="F7F9F9"/>
              </a:solidFill>
              <a:effectLst/>
              <a:latin typeface="+mn-lt"/>
            </a:endParaRPr>
          </a:p>
          <a:p>
            <a:r>
              <a:rPr lang="en-US" b="0" i="0" dirty="0">
                <a:solidFill>
                  <a:srgbClr val="F7F9F9"/>
                </a:solidFill>
                <a:effectLst/>
                <a:latin typeface="+mn-lt"/>
              </a:rPr>
              <a:t>JWTs are stateless, meaning the server does not need to store token information. This makes JWTs scalable and suitable for client-server apps and distributed systems.</a:t>
            </a:r>
            <a:endParaRPr lang="en-IN" dirty="0">
              <a:latin typeface="+mn-lt"/>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8</a:t>
            </a:fld>
            <a:endParaRPr lang="en-US"/>
          </a:p>
        </p:txBody>
      </p:sp>
    </p:spTree>
    <p:extLst>
      <p:ext uri="{BB962C8B-B14F-4D97-AF65-F5344CB8AC3E}">
        <p14:creationId xmlns:p14="http://schemas.microsoft.com/office/powerpoint/2010/main" val="2791707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i="0" dirty="0">
                <a:solidFill>
                  <a:srgbClr val="F7F9F9"/>
                </a:solidFill>
                <a:effectLst/>
                <a:latin typeface="+mn-lt"/>
              </a:rPr>
              <a:t>Header: </a:t>
            </a:r>
            <a:r>
              <a:rPr lang="en-US" b="0" i="0" dirty="0">
                <a:solidFill>
                  <a:srgbClr val="F7F9F9"/>
                </a:solidFill>
                <a:effectLst/>
                <a:latin typeface="+mn-lt"/>
              </a:rPr>
              <a:t>typically consists of two parts: the token type (which is JWT) and the signing algorithm used, such as HMAC, SHA256, or RSA. It is Base64Url encoded.</a:t>
            </a:r>
          </a:p>
          <a:p>
            <a:pPr marL="171450" indent="-171450">
              <a:buFont typeface="Arial" panose="020B0604020202020204" pitchFamily="34" charset="0"/>
              <a:buChar char="•"/>
            </a:pPr>
            <a:endParaRPr lang="en-US" b="0" i="0" dirty="0">
              <a:solidFill>
                <a:srgbClr val="F7F9F9"/>
              </a:solidFill>
              <a:effectLst/>
              <a:latin typeface="+mn-lt"/>
            </a:endParaRPr>
          </a:p>
          <a:p>
            <a:pPr marL="171450" indent="-171450">
              <a:buFont typeface="Arial" panose="020B0604020202020204" pitchFamily="34" charset="0"/>
              <a:buChar char="•"/>
            </a:pPr>
            <a:r>
              <a:rPr lang="en-US" b="1" i="0" dirty="0">
                <a:solidFill>
                  <a:srgbClr val="F7F9F9"/>
                </a:solidFill>
                <a:effectLst/>
                <a:latin typeface="+mn-lt"/>
              </a:rPr>
              <a:t>Payload: </a:t>
            </a:r>
            <a:r>
              <a:rPr lang="en-US" b="0" i="0" dirty="0">
                <a:solidFill>
                  <a:srgbClr val="F7F9F9"/>
                </a:solidFill>
                <a:effectLst/>
                <a:latin typeface="+mn-lt"/>
              </a:rPr>
              <a:t>contains the claims or statements about the user or entity. Claims can include information like the user's ID, roles, permissions, expiration time, or any other relevant data. It is also Base64Url encoded.</a:t>
            </a:r>
          </a:p>
          <a:p>
            <a:pPr marL="171450" indent="-171450">
              <a:buFont typeface="Arial" panose="020B0604020202020204" pitchFamily="34" charset="0"/>
              <a:buChar char="•"/>
            </a:pPr>
            <a:endParaRPr lang="en-US" b="0" i="0" dirty="0">
              <a:solidFill>
                <a:srgbClr val="F7F9F9"/>
              </a:solidFill>
              <a:effectLst/>
              <a:latin typeface="+mn-lt"/>
            </a:endParaRPr>
          </a:p>
          <a:p>
            <a:pPr marL="171450" indent="-171450">
              <a:buFont typeface="Arial" panose="020B0604020202020204" pitchFamily="34" charset="0"/>
              <a:buChar char="•"/>
            </a:pPr>
            <a:r>
              <a:rPr lang="en-US" b="1" i="0" dirty="0">
                <a:solidFill>
                  <a:srgbClr val="F7F9F9"/>
                </a:solidFill>
                <a:effectLst/>
                <a:latin typeface="+mn-lt"/>
              </a:rPr>
              <a:t>Signature: </a:t>
            </a:r>
            <a:r>
              <a:rPr lang="en-US" b="0" i="0" dirty="0">
                <a:solidFill>
                  <a:srgbClr val="F7F9F9"/>
                </a:solidFill>
                <a:effectLst/>
                <a:latin typeface="+mn-lt"/>
              </a:rPr>
              <a:t>created by taking the encoded header, the encoded payload, a secret key known only to the server, and applying the specified signing algorithm. The signature helps ensure the integrity of the token and prevents tampering.</a:t>
            </a:r>
            <a:endParaRPr lang="en-IN" dirty="0">
              <a:latin typeface="+mn-lt"/>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9</a:t>
            </a:fld>
            <a:endParaRPr lang="en-US"/>
          </a:p>
        </p:txBody>
      </p:sp>
    </p:spTree>
    <p:extLst>
      <p:ext uri="{BB962C8B-B14F-4D97-AF65-F5344CB8AC3E}">
        <p14:creationId xmlns:p14="http://schemas.microsoft.com/office/powerpoint/2010/main" val="2971210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US" dirty="0">
                <a:latin typeface="Calibri (Body)"/>
              </a:rPr>
              <a:t>The server decodes the JWT to extract the header and payload</a:t>
            </a:r>
          </a:p>
          <a:p>
            <a:pPr marL="514350" indent="-514350">
              <a:buFont typeface="+mj-lt"/>
              <a:buAutoNum type="arabicPeriod"/>
            </a:pPr>
            <a:endParaRPr lang="en-US" dirty="0">
              <a:latin typeface="Calibri (Body)"/>
            </a:endParaRPr>
          </a:p>
          <a:p>
            <a:pPr marL="514350" indent="-514350">
              <a:buFont typeface="+mj-lt"/>
              <a:buAutoNum type="arabicPeriod"/>
            </a:pPr>
            <a:r>
              <a:rPr lang="en-US" dirty="0">
                <a:latin typeface="Calibri (Body)"/>
              </a:rPr>
              <a:t>The server verifies the signature by reapplying the signing algorithm to the header, payload, and secret key. If the recalculated signature matches the signature in the JWT, it indicates that the token has not been tampered with.</a:t>
            </a:r>
          </a:p>
          <a:p>
            <a:pPr marL="514350" indent="-514350">
              <a:buFont typeface="+mj-lt"/>
              <a:buAutoNum type="arabicPeriod"/>
            </a:pPr>
            <a:endParaRPr lang="en-US" dirty="0">
              <a:latin typeface="Calibri (Body)"/>
            </a:endParaRPr>
          </a:p>
          <a:p>
            <a:pPr marL="514350" indent="-514350">
              <a:buFont typeface="+mj-lt"/>
              <a:buAutoNum type="arabicPeriod"/>
            </a:pPr>
            <a:r>
              <a:rPr lang="en-US" dirty="0">
                <a:latin typeface="Calibri (Body)"/>
              </a:rPr>
              <a:t>The server checks the expiration time in the payload to ensure the token is not expired.</a:t>
            </a:r>
          </a:p>
          <a:p>
            <a:pPr marL="514350" indent="-514350">
              <a:buFont typeface="+mj-lt"/>
              <a:buAutoNum type="arabicPeriod"/>
            </a:pPr>
            <a:endParaRPr lang="en-US" dirty="0">
              <a:latin typeface="Calibri (Body)"/>
            </a:endParaRPr>
          </a:p>
          <a:p>
            <a:pPr marL="514350" indent="-514350">
              <a:buFont typeface="+mj-lt"/>
              <a:buAutoNum type="arabicPeriod"/>
            </a:pPr>
            <a:r>
              <a:rPr lang="en-US" dirty="0">
                <a:latin typeface="Calibri (Body)"/>
              </a:rPr>
              <a:t>The server may perform additional checks depending on the app's requirements, such as verifying the token issuer, audience, or checking the token against a list of revoked tokens.</a:t>
            </a:r>
          </a:p>
          <a:p>
            <a:endParaRPr lang="en-IN" dirty="0">
              <a:latin typeface="Calibri (Body)"/>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10</a:t>
            </a:fld>
            <a:endParaRPr lang="en-US"/>
          </a:p>
        </p:txBody>
      </p:sp>
    </p:spTree>
    <p:extLst>
      <p:ext uri="{BB962C8B-B14F-4D97-AF65-F5344CB8AC3E}">
        <p14:creationId xmlns:p14="http://schemas.microsoft.com/office/powerpoint/2010/main" val="1164043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lIns="0" tIns="0" rIns="0" bIns="0"/>
          <a:lstStyle/>
          <a:p>
            <a:r>
              <a:rPr lang="en-US" dirty="0"/>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02139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nounc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609600" y="1021680"/>
            <a:ext cx="1846092" cy="384048"/>
          </a:xfrm>
          <a:prstGeom prst="roundRect">
            <a:avLst>
              <a:gd name="adj" fmla="val 263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solidFill>
                  <a:schemeClr val="accent2">
                    <a:lumMod val="25000"/>
                  </a:schemeClr>
                </a:soli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609600" y="1575065"/>
            <a:ext cx="10972800" cy="669008"/>
          </a:xfrm>
        </p:spPr>
        <p:txBody>
          <a:bodyPr lIns="0" tIns="0" rIns="0" bIns="0">
            <a:normAutofit/>
          </a:bodyPr>
          <a:lstStyle>
            <a:lvl1pPr>
              <a:defRPr sz="3600">
                <a:solidFill>
                  <a:schemeClr val="bg1"/>
                </a:solidFill>
              </a:defRPr>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609600" y="2476901"/>
            <a:ext cx="10972800" cy="2636966"/>
          </a:xfrm>
        </p:spPr>
        <p:txBody>
          <a:bodyPr lIns="0" tIns="0" rIns="0" bIns="0"/>
          <a:lstStyle>
            <a:lvl1pPr>
              <a:defRPr>
                <a:solidFill>
                  <a:schemeClr val="bg1"/>
                </a:solidFill>
              </a:defRPr>
            </a:lvl1p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609600" y="5257171"/>
            <a:ext cx="10972800" cy="579149"/>
          </a:xfrm>
        </p:spPr>
        <p:txBody>
          <a:bodyPr lIns="0" tIns="0" rIns="0" bIns="0"/>
          <a:lstStyle>
            <a:lvl1pPr>
              <a:buNone/>
              <a:defRPr>
                <a:solidFill>
                  <a:schemeClr val="accent1">
                    <a:lumMod val="40000"/>
                    <a:lumOff val="60000"/>
                  </a:schemeClr>
                </a:solidFill>
              </a:defRPr>
            </a:lvl1pPr>
          </a:lstStyle>
          <a:p>
            <a:pPr lvl="0"/>
            <a:r>
              <a:rPr lang="en-US" dirty="0"/>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lIns="0" tIns="0" rIns="0" bIns="0"/>
          <a:lstStyle/>
          <a:p>
            <a:r>
              <a:rPr lang="en-US" dirty="0"/>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609600" y="1825625"/>
            <a:ext cx="5410200" cy="4351338"/>
          </a:xfrm>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410200" cy="4351338"/>
          </a:xfrm>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537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609600" y="609600"/>
            <a:ext cx="10972800" cy="823912"/>
          </a:xfrm>
        </p:spPr>
        <p:txBody>
          <a:bodyPr vert="horz" lIns="0" tIns="0" rIns="0" bIns="0" rtlCol="0" anchor="ctr">
            <a:normAutofit/>
          </a:bodyPr>
          <a:lstStyle>
            <a:lvl1pPr>
              <a:defRPr lang="en-US" dirty="0"/>
            </a:lvl1pPr>
          </a:lstStyle>
          <a:p>
            <a:pPr lvl="0"/>
            <a:r>
              <a:rPr lang="en-US" dirty="0"/>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609600" y="1681163"/>
            <a:ext cx="5387975" cy="823912"/>
          </a:xfrm>
        </p:spPr>
        <p:txBody>
          <a:bodyPr lIns="0" tIns="0" rIns="0" bIns="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609600" y="2505075"/>
            <a:ext cx="5387975" cy="3684588"/>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410200" cy="823912"/>
          </a:xfrm>
        </p:spPr>
        <p:txBody>
          <a:bodyPr lIns="0" tIns="0" rIns="0" bIns="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410200" cy="3684588"/>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579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lIns="0" tIns="0" rIns="0" bIns="0"/>
          <a:lstStyle/>
          <a:p>
            <a:r>
              <a:rPr lang="en-US" dirty="0"/>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lIns="0" tIns="0" rIns="0" bIns="0"/>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Tree>
    <p:extLst>
      <p:ext uri="{BB962C8B-B14F-4D97-AF65-F5344CB8AC3E}">
        <p14:creationId xmlns:p14="http://schemas.microsoft.com/office/powerpoint/2010/main" val="24913168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DCD4FA8-3C28-E842-9AA7-6143A425B8AB}"/>
              </a:ext>
            </a:extLst>
          </p:cNvPr>
          <p:cNvGraphicFramePr/>
          <p:nvPr userDrawn="1">
            <p:extLst>
              <p:ext uri="{D42A27DB-BD31-4B8C-83A1-F6EECF244321}">
                <p14:modId xmlns:p14="http://schemas.microsoft.com/office/powerpoint/2010/main" val="70827972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lIns="0" tIns="0"/>
          <a:lstStyle/>
          <a:p>
            <a:r>
              <a:rPr lang="en-US"/>
              <a:t>Click to edit Master title style</a:t>
            </a:r>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lIns="0" tIns="0"/>
          <a:lstStyle/>
          <a:p>
            <a:r>
              <a:rPr lang="en-US"/>
              <a:t>Click to edit Master title style</a:t>
            </a:r>
          </a:p>
        </p:txBody>
      </p:sp>
    </p:spTree>
    <p:extLst>
      <p:ext uri="{BB962C8B-B14F-4D97-AF65-F5344CB8AC3E}">
        <p14:creationId xmlns:p14="http://schemas.microsoft.com/office/powerpoint/2010/main" val="1562598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2796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6" name="Picture 5" descr="A blue and black background&#10;&#10;Description automatically generated">
            <a:extLst>
              <a:ext uri="{FF2B5EF4-FFF2-40B4-BE49-F238E27FC236}">
                <a16:creationId xmlns:a16="http://schemas.microsoft.com/office/drawing/2014/main" id="{54C5F8A3-18F4-0335-D6DA-8C1A990F9E1F}"/>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39475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682840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9486900" cy="2852737"/>
          </a:xfrm>
        </p:spPr>
        <p:txBody>
          <a:bodyPr l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9486900" cy="1500187"/>
          </a:xfrm>
        </p:spPr>
        <p:txBody>
          <a:bodyPr l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5136589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3798009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609600" y="609600"/>
            <a:ext cx="4162425" cy="1600200"/>
          </a:xfrm>
        </p:spPr>
        <p:txBody>
          <a:bodyPr lIns="0" tIns="0" rIns="0" bIns="0"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609600"/>
            <a:ext cx="6399212" cy="5727700"/>
          </a:xfrm>
        </p:spPr>
        <p:txBody>
          <a:bodyPr lIns="0" tIns="0" rIns="0" bIns="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609600" y="2209800"/>
            <a:ext cx="4162425" cy="40386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653500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609600" y="609600"/>
            <a:ext cx="4162425" cy="1600200"/>
          </a:xfrm>
        </p:spPr>
        <p:txBody>
          <a:bodyPr lIns="0" tIns="0" rIns="0" bIns="0"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609600"/>
            <a:ext cx="6399212" cy="5638799"/>
          </a:xfrm>
        </p:spPr>
        <p:txBody>
          <a:bodyPr lIns="0" tIns="0" rIns="0" bIns="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609600" y="2209800"/>
            <a:ext cx="4162425" cy="41275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464349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46C58A-A661-6D25-245D-ADBE6B2DD507}"/>
              </a:ext>
            </a:extLst>
          </p:cNvPr>
          <p:cNvSpPr txBox="1">
            <a:spLocks/>
          </p:cNvSpPr>
          <p:nvPr userDrawn="1"/>
        </p:nvSpPr>
        <p:spPr>
          <a:xfrm>
            <a:off x="609599" y="1143000"/>
            <a:ext cx="5486401" cy="2507169"/>
          </a:xfrm>
          <a:prstGeom prst="rect">
            <a:avLst/>
          </a:prstGeom>
        </p:spPr>
        <p:txBody>
          <a:bodyPr lIns="0" tIns="0" rIns="0" bIns="0" anchor="b" anchorCtr="0"/>
          <a:lstStyle>
            <a:lvl1pPr algn="l" defTabSz="914400" rtl="0" eaLnBrk="1" latinLnBrk="0" hangingPunct="1">
              <a:lnSpc>
                <a:spcPct val="90000"/>
              </a:lnSpc>
              <a:spcBef>
                <a:spcPct val="0"/>
              </a:spcBef>
              <a:buNone/>
              <a:defRPr sz="4400" b="0" i="0" kern="1200">
                <a:solidFill>
                  <a:schemeClr val="tx1">
                    <a:alpha val="80000"/>
                  </a:schemeClr>
                </a:solidFill>
                <a:latin typeface="Space Grotesk Medium" pitchFamily="2" charset="77"/>
                <a:ea typeface="Open Sans" panose="020B0606030504020204" pitchFamily="34" charset="0"/>
                <a:cs typeface="Space Grotesk Medium" pitchFamily="2" charset="77"/>
              </a:defRPr>
            </a:lvl1pPr>
          </a:lstStyle>
          <a:p>
            <a:r>
              <a:rPr lang="en-US" sz="6500" spc="-150" dirty="0">
                <a:solidFill>
                  <a:schemeClr val="tx2">
                    <a:lumMod val="50000"/>
                  </a:schemeClr>
                </a:solidFill>
              </a:rPr>
              <a:t>.NET Conf</a:t>
            </a:r>
          </a:p>
        </p:txBody>
      </p:sp>
    </p:spTree>
    <p:extLst>
      <p:ext uri="{BB962C8B-B14F-4D97-AF65-F5344CB8AC3E}">
        <p14:creationId xmlns:p14="http://schemas.microsoft.com/office/powerpoint/2010/main" val="4213497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609600"/>
            <a:ext cx="7918784" cy="3952875"/>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918784"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Graphic 3">
            <a:extLst>
              <a:ext uri="{FF2B5EF4-FFF2-40B4-BE49-F238E27FC236}">
                <a16:creationId xmlns:a16="http://schemas.microsoft.com/office/drawing/2014/main" id="{2F6BF26A-DD1A-8E16-124C-2FD9EE844D6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8711"/>
          <a:stretch/>
        </p:blipFill>
        <p:spPr>
          <a:xfrm>
            <a:off x="8528384" y="5616418"/>
            <a:ext cx="3663616" cy="509825"/>
          </a:xfrm>
          <a:prstGeom prst="rect">
            <a:avLst/>
          </a:prstGeom>
        </p:spPr>
      </p:pic>
      <p:pic>
        <p:nvPicPr>
          <p:cNvPr id="5" name="Picture 4">
            <a:extLst>
              <a:ext uri="{FF2B5EF4-FFF2-40B4-BE49-F238E27FC236}">
                <a16:creationId xmlns:a16="http://schemas.microsoft.com/office/drawing/2014/main" id="{C45992D8-638A-ECD8-0C25-FF19852D43D1}"/>
              </a:ext>
            </a:extLst>
          </p:cNvPr>
          <p:cNvPicPr>
            <a:picLocks noChangeAspect="1"/>
          </p:cNvPicPr>
          <p:nvPr userDrawn="1"/>
        </p:nvPicPr>
        <p:blipFill>
          <a:blip r:embed="rId4"/>
          <a:stretch>
            <a:fillRect/>
          </a:stretch>
        </p:blipFill>
        <p:spPr>
          <a:xfrm>
            <a:off x="10104018" y="3730580"/>
            <a:ext cx="1950607" cy="2323195"/>
          </a:xfrm>
          <a:prstGeom prst="rect">
            <a:avLst/>
          </a:prstGeom>
        </p:spPr>
      </p:pic>
    </p:spTree>
    <p:extLst>
      <p:ext uri="{BB962C8B-B14F-4D97-AF65-F5344CB8AC3E}">
        <p14:creationId xmlns:p14="http://schemas.microsoft.com/office/powerpoint/2010/main" val="422057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5"/>
                                        </p:tgtEl>
                                        <p:attrNameLst>
                                          <p:attrName>r</p:attrName>
                                        </p:attrNameLst>
                                      </p:cBhvr>
                                    </p:animRot>
                                    <p:animRot by="-240000">
                                      <p:cBhvr>
                                        <p:cTn id="12" dur="200" fill="hold">
                                          <p:stCondLst>
                                            <p:cond delay="200"/>
                                          </p:stCondLst>
                                        </p:cTn>
                                        <p:tgtEl>
                                          <p:spTgt spid="5"/>
                                        </p:tgtEl>
                                        <p:attrNameLst>
                                          <p:attrName>r</p:attrName>
                                        </p:attrNameLst>
                                      </p:cBhvr>
                                    </p:animRot>
                                    <p:animRot by="240000">
                                      <p:cBhvr>
                                        <p:cTn id="13" dur="200" fill="hold">
                                          <p:stCondLst>
                                            <p:cond delay="400"/>
                                          </p:stCondLst>
                                        </p:cTn>
                                        <p:tgtEl>
                                          <p:spTgt spid="5"/>
                                        </p:tgtEl>
                                        <p:attrNameLst>
                                          <p:attrName>r</p:attrName>
                                        </p:attrNameLst>
                                      </p:cBhvr>
                                    </p:animRot>
                                    <p:animRot by="-240000">
                                      <p:cBhvr>
                                        <p:cTn id="14" dur="200" fill="hold">
                                          <p:stCondLst>
                                            <p:cond delay="600"/>
                                          </p:stCondLst>
                                        </p:cTn>
                                        <p:tgtEl>
                                          <p:spTgt spid="5"/>
                                        </p:tgtEl>
                                        <p:attrNameLst>
                                          <p:attrName>r</p:attrName>
                                        </p:attrNameLst>
                                      </p:cBhvr>
                                    </p:animRot>
                                    <p:animRot by="120000">
                                      <p:cBhvr>
                                        <p:cTn id="15" dur="200" fill="hold">
                                          <p:stCondLst>
                                            <p:cond delay="800"/>
                                          </p:stCondLst>
                                        </p:cTn>
                                        <p:tgtEl>
                                          <p:spTgt spid="5"/>
                                        </p:tgtEl>
                                        <p:attrNameLst>
                                          <p:attrName>r</p:attrName>
                                        </p:attrNameLst>
                                      </p:cBhvr>
                                    </p:animRot>
                                  </p:childTnLst>
                                </p:cTn>
                              </p:par>
                              <p:par>
                                <p:cTn id="16" presetID="10" presetClass="entr" presetSubtype="0" fill="hold" nodeType="withEffect">
                                  <p:stCondLst>
                                    <p:cond delay="10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7_Section Header">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8FA24B98-779C-5AD3-479C-02C839AC12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6591300" cy="2852737"/>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65913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22759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4674D5-7891-FFA5-9B51-0006EB7480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7188200" cy="2852737"/>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1882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68414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714C94-7492-EC15-D474-17736D22302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7467600" cy="2852737"/>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4676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41515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7696200" cy="2852737"/>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6962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29582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10972800" cy="2852737"/>
          </a:xfrm>
        </p:spPr>
        <p:txBody>
          <a:bodyPr lIns="0" tIns="0" rIns="0" bIns="0"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10972800" cy="1500187"/>
          </a:xfrm>
        </p:spPr>
        <p:txBody>
          <a:bodyPr lIns="0" tIns="0" rIns="0" bIns="0"/>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727259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609600" y="609599"/>
            <a:ext cx="10972800" cy="822960"/>
          </a:xfrm>
          <a:prstGeom prst="rect">
            <a:avLst/>
          </a:prstGeom>
        </p:spPr>
        <p:txBody>
          <a:bodyPr vert="horz" lIns="0" tIns="0" rIns="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609600" y="1825624"/>
            <a:ext cx="10972800" cy="442277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99" r:id="rId3"/>
    <p:sldLayoutId id="2147483679" r:id="rId4"/>
    <p:sldLayoutId id="2147483700" r:id="rId5"/>
    <p:sldLayoutId id="2147483680" r:id="rId6"/>
    <p:sldLayoutId id="2147483681" r:id="rId7"/>
    <p:sldLayoutId id="2147483682" r:id="rId8"/>
    <p:sldLayoutId id="2147483678" r:id="rId9"/>
    <p:sldLayoutId id="2147483698" r:id="rId10"/>
    <p:sldLayoutId id="2147483665" r:id="rId11"/>
    <p:sldLayoutId id="2147483666" r:id="rId12"/>
    <p:sldLayoutId id="2147483667" r:id="rId13"/>
    <p:sldLayoutId id="2147483668" r:id="rId14"/>
    <p:sldLayoutId id="2147483669" r:id="rId15"/>
    <p:sldLayoutId id="2147483670" r:id="rId16"/>
    <p:sldLayoutId id="2147483671" r:id="rId17"/>
    <p:sldLayoutId id="2147483675" r:id="rId18"/>
    <p:sldLayoutId id="2147483676" r:id="rId19"/>
    <p:sldLayoutId id="2147483677" r:id="rId20"/>
    <p:sldLayoutId id="2147483672" r:id="rId21"/>
    <p:sldLayoutId id="2147483673" r:id="rId22"/>
  </p:sldLayoutIdLst>
  <p:txStyles>
    <p:titleStyle>
      <a:lvl1pPr algn="l" defTabSz="914400" rtl="0" eaLnBrk="1" latinLnBrk="0" hangingPunct="1">
        <a:lnSpc>
          <a:spcPct val="90000"/>
        </a:lnSpc>
        <a:spcBef>
          <a:spcPct val="0"/>
        </a:spcBef>
        <a:buNone/>
        <a:defRPr sz="4400" b="0" i="0" kern="1200" spc="-50" baseline="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92" userDrawn="1">
          <p15:clr>
            <a:srgbClr val="F26B43"/>
          </p15:clr>
        </p15:guide>
        <p15:guide id="4" pos="192" userDrawn="1">
          <p15:clr>
            <a:srgbClr val="F26B43"/>
          </p15:clr>
        </p15:guide>
        <p15:guide id="5" pos="7488" userDrawn="1">
          <p15:clr>
            <a:srgbClr val="F26B43"/>
          </p15:clr>
        </p15:guide>
        <p15:guide id="6" orient="horz" pos="4128" userDrawn="1">
          <p15:clr>
            <a:srgbClr val="F26B43"/>
          </p15:clr>
        </p15:guide>
        <p15:guide id="7" pos="384" userDrawn="1">
          <p15:clr>
            <a:srgbClr val="F26B43"/>
          </p15:clr>
        </p15:guide>
        <p15:guide id="8" orient="horz" pos="384" userDrawn="1">
          <p15:clr>
            <a:srgbClr val="F26B43"/>
          </p15:clr>
        </p15:guide>
        <p15:guide id="9" pos="7296" userDrawn="1">
          <p15:clr>
            <a:srgbClr val="F26B43"/>
          </p15:clr>
        </p15:guide>
        <p15:guide id="10"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visualstudio.com/" TargetMode="External"/><Relationship Id="rId2" Type="http://schemas.openxmlformats.org/officeDocument/2006/relationships/hyperlink" Target="https://aka.ms/get-dotnet-8" TargetMode="Externa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aka.ms/get-dotnet-8"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6443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How Servers Validate JWTs</a:t>
            </a:r>
          </a:p>
        </p:txBody>
      </p:sp>
      <p:sp>
        <p:nvSpPr>
          <p:cNvPr id="5" name="Content Placeholder 4">
            <a:extLst>
              <a:ext uri="{FF2B5EF4-FFF2-40B4-BE49-F238E27FC236}">
                <a16:creationId xmlns:a16="http://schemas.microsoft.com/office/drawing/2014/main" id="{8C39278E-FE3D-1D1D-C0A7-8923432FEB77}"/>
              </a:ext>
            </a:extLst>
          </p:cNvPr>
          <p:cNvSpPr>
            <a:spLocks noGrp="1"/>
          </p:cNvSpPr>
          <p:nvPr>
            <p:ph idx="1"/>
          </p:nvPr>
        </p:nvSpPr>
        <p:spPr/>
        <p:txBody>
          <a:bodyPr>
            <a:normAutofit/>
          </a:bodyPr>
          <a:lstStyle/>
          <a:p>
            <a:pPr marL="514350" indent="-514350">
              <a:buFont typeface="+mj-lt"/>
              <a:buAutoNum type="arabicPeriod"/>
            </a:pPr>
            <a:r>
              <a:rPr lang="en-US" dirty="0"/>
              <a:t>The server decodes the JWT to extract the header and payload</a:t>
            </a:r>
          </a:p>
          <a:p>
            <a:pPr marL="514350" indent="-514350">
              <a:buFont typeface="+mj-lt"/>
              <a:buAutoNum type="arabicPeriod"/>
            </a:pPr>
            <a:endParaRPr lang="en-US" dirty="0"/>
          </a:p>
          <a:p>
            <a:pPr marL="514350" indent="-514350">
              <a:buFont typeface="+mj-lt"/>
              <a:buAutoNum type="arabicPeriod"/>
            </a:pPr>
            <a:r>
              <a:rPr lang="en-US" dirty="0"/>
              <a:t>The server verifies the signature by reapplying the signing algorithm to the header, payload, and secret key</a:t>
            </a:r>
          </a:p>
          <a:p>
            <a:pPr marL="514350" indent="-514350">
              <a:buFont typeface="+mj-lt"/>
              <a:buAutoNum type="arabicPeriod"/>
            </a:pPr>
            <a:endParaRPr lang="en-US" dirty="0"/>
          </a:p>
          <a:p>
            <a:pPr marL="514350" indent="-514350">
              <a:buFont typeface="+mj-lt"/>
              <a:buAutoNum type="arabicPeriod"/>
            </a:pPr>
            <a:r>
              <a:rPr lang="en-US" dirty="0"/>
              <a:t>The server checks the expiration time in the payload</a:t>
            </a:r>
          </a:p>
          <a:p>
            <a:pPr marL="514350" indent="-514350">
              <a:buFont typeface="+mj-lt"/>
              <a:buAutoNum type="arabicPeriod"/>
            </a:pPr>
            <a:endParaRPr lang="en-US" dirty="0"/>
          </a:p>
          <a:p>
            <a:pPr marL="514350" indent="-514350">
              <a:buFont typeface="+mj-lt"/>
              <a:buAutoNum type="arabicPeriod"/>
            </a:pPr>
            <a:r>
              <a:rPr lang="en-US" dirty="0"/>
              <a:t>The server may perform additional checks, such as verifying the token issuer, audience, etc.</a:t>
            </a:r>
          </a:p>
        </p:txBody>
      </p:sp>
    </p:spTree>
    <p:extLst>
      <p:ext uri="{BB962C8B-B14F-4D97-AF65-F5344CB8AC3E}">
        <p14:creationId xmlns:p14="http://schemas.microsoft.com/office/powerpoint/2010/main" val="3720146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Implementing RBAC via JWTs in ASP.NET</a:t>
            </a:r>
          </a:p>
        </p:txBody>
      </p:sp>
      <p:sp>
        <p:nvSpPr>
          <p:cNvPr id="5" name="Content Placeholder 4">
            <a:extLst>
              <a:ext uri="{FF2B5EF4-FFF2-40B4-BE49-F238E27FC236}">
                <a16:creationId xmlns:a16="http://schemas.microsoft.com/office/drawing/2014/main" id="{8C39278E-FE3D-1D1D-C0A7-8923432FEB77}"/>
              </a:ext>
            </a:extLst>
          </p:cNvPr>
          <p:cNvSpPr>
            <a:spLocks noGrp="1"/>
          </p:cNvSpPr>
          <p:nvPr>
            <p:ph idx="1"/>
          </p:nvPr>
        </p:nvSpPr>
        <p:spPr/>
        <p:txBody>
          <a:bodyPr/>
          <a:lstStyle/>
          <a:p>
            <a:r>
              <a:rPr lang="en-US" dirty="0"/>
              <a:t>Roles are set via claims</a:t>
            </a:r>
          </a:p>
          <a:p>
            <a:endParaRPr lang="en-US" dirty="0"/>
          </a:p>
          <a:p>
            <a:r>
              <a:rPr lang="en-US" dirty="0"/>
              <a:t>Claims are checked by the Authorization middleware</a:t>
            </a:r>
          </a:p>
          <a:p>
            <a:endParaRPr lang="en-US" dirty="0"/>
          </a:p>
          <a:p>
            <a:r>
              <a:rPr lang="en-US" dirty="0"/>
              <a:t>Applied by adding </a:t>
            </a:r>
            <a:r>
              <a:rPr lang="en-US" dirty="0">
                <a:solidFill>
                  <a:srgbClr val="00B050"/>
                </a:solidFill>
                <a:latin typeface="Consolas" panose="020B0609020204030204" pitchFamily="49" charset="0"/>
              </a:rPr>
              <a:t>[Authorize(Roles = "</a:t>
            </a:r>
            <a:r>
              <a:rPr lang="en-US" dirty="0">
                <a:solidFill>
                  <a:srgbClr val="0070C0"/>
                </a:solidFill>
                <a:latin typeface="Consolas" panose="020B0609020204030204" pitchFamily="49" charset="0"/>
              </a:rPr>
              <a:t>&lt;Role-To-Check&gt;</a:t>
            </a:r>
            <a:r>
              <a:rPr lang="en-US" dirty="0">
                <a:solidFill>
                  <a:srgbClr val="00B050"/>
                </a:solidFill>
                <a:latin typeface="Consolas" panose="020B0609020204030204" pitchFamily="49" charset="0"/>
              </a:rPr>
              <a:t>")]</a:t>
            </a:r>
            <a:r>
              <a:rPr lang="en-US" dirty="0"/>
              <a:t> attribute to any action/controller</a:t>
            </a:r>
          </a:p>
          <a:p>
            <a:endParaRPr lang="en-US" dirty="0"/>
          </a:p>
          <a:p>
            <a:r>
              <a:rPr lang="en-US" dirty="0"/>
              <a:t>Can be achieved without using ASP.NET Core Identity</a:t>
            </a:r>
          </a:p>
        </p:txBody>
      </p:sp>
    </p:spTree>
    <p:extLst>
      <p:ext uri="{BB962C8B-B14F-4D97-AF65-F5344CB8AC3E}">
        <p14:creationId xmlns:p14="http://schemas.microsoft.com/office/powerpoint/2010/main" val="4197308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a:xfrm>
            <a:off x="609600" y="1709738"/>
            <a:ext cx="9486900" cy="2852737"/>
          </a:xfrm>
        </p:spPr>
        <p:txBody>
          <a:bodyPr/>
          <a:lstStyle/>
          <a:p>
            <a:r>
              <a:rPr lang="en-US" dirty="0"/>
              <a:t>Demo</a:t>
            </a:r>
          </a:p>
        </p:txBody>
      </p:sp>
    </p:spTree>
    <p:extLst>
      <p:ext uri="{BB962C8B-B14F-4D97-AF65-F5344CB8AC3E}">
        <p14:creationId xmlns:p14="http://schemas.microsoft.com/office/powerpoint/2010/main" val="3351983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9603A-AA13-4A49-9230-4688AE2E862B}"/>
              </a:ext>
            </a:extLst>
          </p:cNvPr>
          <p:cNvSpPr>
            <a:spLocks noGrp="1"/>
          </p:cNvSpPr>
          <p:nvPr>
            <p:ph type="title"/>
          </p:nvPr>
        </p:nvSpPr>
        <p:spPr>
          <a:xfrm>
            <a:off x="609600" y="609599"/>
            <a:ext cx="10972800" cy="822960"/>
          </a:xfrm>
        </p:spPr>
        <p:txBody>
          <a:bodyPr/>
          <a:lstStyle/>
          <a:p>
            <a:r>
              <a:rPr lang="en-US" dirty="0"/>
              <a:t>View The Project</a:t>
            </a:r>
          </a:p>
        </p:txBody>
      </p:sp>
      <p:sp>
        <p:nvSpPr>
          <p:cNvPr id="6" name="Content Placeholder 5">
            <a:extLst>
              <a:ext uri="{FF2B5EF4-FFF2-40B4-BE49-F238E27FC236}">
                <a16:creationId xmlns:a16="http://schemas.microsoft.com/office/drawing/2014/main" id="{E06105EF-0D74-B130-645D-44D4173D4871}"/>
              </a:ext>
            </a:extLst>
          </p:cNvPr>
          <p:cNvSpPr>
            <a:spLocks noGrp="1"/>
          </p:cNvSpPr>
          <p:nvPr>
            <p:ph sz="half" idx="1"/>
          </p:nvPr>
        </p:nvSpPr>
        <p:spPr/>
        <p:txBody>
          <a:bodyPr anchor="ctr">
            <a:normAutofit/>
          </a:bodyPr>
          <a:lstStyle/>
          <a:p>
            <a:pPr marL="0" indent="0">
              <a:buNone/>
            </a:pPr>
            <a:r>
              <a:rPr lang="en-US" sz="3200" dirty="0"/>
              <a:t>Clone the GitHub repository:</a:t>
            </a:r>
          </a:p>
          <a:p>
            <a:pPr marL="0" indent="0">
              <a:buNone/>
            </a:pPr>
            <a:endParaRPr lang="en-US" sz="3200" dirty="0"/>
          </a:p>
          <a:p>
            <a:pPr marL="0" indent="0">
              <a:buNone/>
            </a:pPr>
            <a:r>
              <a:rPr lang="en-US" sz="3200" dirty="0">
                <a:solidFill>
                  <a:srgbClr val="0070C0"/>
                </a:solidFill>
              </a:rPr>
              <a:t>github.com/adityaoberai/</a:t>
            </a:r>
            <a:br>
              <a:rPr lang="en-US" sz="3200" dirty="0">
                <a:solidFill>
                  <a:srgbClr val="0070C0"/>
                </a:solidFill>
              </a:rPr>
            </a:br>
            <a:r>
              <a:rPr lang="en-US" sz="3200" dirty="0">
                <a:solidFill>
                  <a:srgbClr val="0070C0"/>
                </a:solidFill>
              </a:rPr>
              <a:t>RoleBasedAuthSample</a:t>
            </a:r>
          </a:p>
        </p:txBody>
      </p:sp>
      <p:pic>
        <p:nvPicPr>
          <p:cNvPr id="4" name="Content Placeholder 3">
            <a:extLst>
              <a:ext uri="{FF2B5EF4-FFF2-40B4-BE49-F238E27FC236}">
                <a16:creationId xmlns:a16="http://schemas.microsoft.com/office/drawing/2014/main" id="{7DA45F2A-EE1B-6C54-CDF0-C74CC6CD39B7}"/>
              </a:ext>
            </a:extLst>
          </p:cNvPr>
          <p:cNvPicPr>
            <a:picLocks noGrp="1" noChangeAspect="1"/>
          </p:cNvPicPr>
          <p:nvPr>
            <p:ph sz="half" idx="2"/>
          </p:nvPr>
        </p:nvPicPr>
        <p:blipFill>
          <a:blip r:embed="rId2"/>
          <a:stretch>
            <a:fillRect/>
          </a:stretch>
        </p:blipFill>
        <p:spPr>
          <a:xfrm>
            <a:off x="6701631" y="1825625"/>
            <a:ext cx="4351338" cy="4351338"/>
          </a:xfrm>
        </p:spPr>
      </p:pic>
    </p:spTree>
    <p:extLst>
      <p:ext uri="{BB962C8B-B14F-4D97-AF65-F5344CB8AC3E}">
        <p14:creationId xmlns:p14="http://schemas.microsoft.com/office/powerpoint/2010/main" val="1303387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3A9DB-38EB-57FE-C100-3EB918E10C8A}"/>
              </a:ext>
            </a:extLst>
          </p:cNvPr>
          <p:cNvSpPr>
            <a:spLocks noGrp="1"/>
          </p:cNvSpPr>
          <p:nvPr>
            <p:ph type="title"/>
          </p:nvPr>
        </p:nvSpPr>
        <p:spPr/>
        <p:txBody>
          <a:bodyPr/>
          <a:lstStyle/>
          <a:p>
            <a:r>
              <a:rPr lang="en-US" dirty="0"/>
              <a:t>Resources</a:t>
            </a:r>
          </a:p>
        </p:txBody>
      </p:sp>
      <p:sp>
        <p:nvSpPr>
          <p:cNvPr id="4" name="Content Placeholder 3">
            <a:extLst>
              <a:ext uri="{FF2B5EF4-FFF2-40B4-BE49-F238E27FC236}">
                <a16:creationId xmlns:a16="http://schemas.microsoft.com/office/drawing/2014/main" id="{42289DC5-BCF7-775E-BC2C-083414B6E35C}"/>
              </a:ext>
            </a:extLst>
          </p:cNvPr>
          <p:cNvSpPr>
            <a:spLocks noGrp="1"/>
          </p:cNvSpPr>
          <p:nvPr>
            <p:ph idx="1"/>
          </p:nvPr>
        </p:nvSpPr>
        <p:spPr/>
        <p:txBody>
          <a:bodyPr anchor="ctr">
            <a:normAutofit/>
          </a:bodyPr>
          <a:lstStyle/>
          <a:p>
            <a:pPr marL="0" indent="0">
              <a:spcBef>
                <a:spcPts val="3000"/>
              </a:spcBef>
              <a:buNone/>
            </a:pPr>
            <a:r>
              <a:rPr lang="en-US" dirty="0"/>
              <a:t>Download .NET 8 </a:t>
            </a:r>
            <a:br>
              <a:rPr lang="en-US" dirty="0"/>
            </a:br>
            <a:r>
              <a:rPr lang="en-US" dirty="0">
                <a:effectLst/>
                <a:hlinkClick r:id="rId2" tooltip="https://aka.ms/get-dotnet-8"/>
              </a:rPr>
              <a:t>aka.ms/get-dotnet-8</a:t>
            </a:r>
            <a:endParaRPr lang="en-US" dirty="0">
              <a:effectLst/>
            </a:endParaRPr>
          </a:p>
          <a:p>
            <a:pPr marL="0" indent="0">
              <a:spcBef>
                <a:spcPts val="3000"/>
              </a:spcBef>
              <a:buNone/>
            </a:pPr>
            <a:r>
              <a:rPr lang="en-US" dirty="0"/>
              <a:t>Get Visual Studio</a:t>
            </a:r>
            <a:br>
              <a:rPr lang="en-US" dirty="0"/>
            </a:br>
            <a:r>
              <a:rPr lang="en-US" u="sng" dirty="0">
                <a:solidFill>
                  <a:srgbClr val="502BD3"/>
                </a:solidFill>
                <a:hlinkClick r:id="rId3"/>
              </a:rPr>
              <a:t>visualstudio.com</a:t>
            </a:r>
            <a:endParaRPr lang="en-US" u="sng" dirty="0">
              <a:solidFill>
                <a:srgbClr val="502BD3"/>
              </a:solidFill>
            </a:endParaRPr>
          </a:p>
        </p:txBody>
      </p:sp>
      <p:pic>
        <p:nvPicPr>
          <p:cNvPr id="5" name="Graphic 4">
            <a:extLst>
              <a:ext uri="{FF2B5EF4-FFF2-40B4-BE49-F238E27FC236}">
                <a16:creationId xmlns:a16="http://schemas.microsoft.com/office/drawing/2014/main" id="{4BD5B29B-D37A-0F55-E5FF-791D5010459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28711"/>
          <a:stretch/>
        </p:blipFill>
        <p:spPr>
          <a:xfrm>
            <a:off x="8528384" y="5616418"/>
            <a:ext cx="3663616" cy="509825"/>
          </a:xfrm>
          <a:prstGeom prst="rect">
            <a:avLst/>
          </a:prstGeom>
        </p:spPr>
      </p:pic>
      <p:pic>
        <p:nvPicPr>
          <p:cNvPr id="6" name="Picture 5">
            <a:extLst>
              <a:ext uri="{FF2B5EF4-FFF2-40B4-BE49-F238E27FC236}">
                <a16:creationId xmlns:a16="http://schemas.microsoft.com/office/drawing/2014/main" id="{8FB7AE80-78AF-AD6F-83B6-69E8BE69C15B}"/>
              </a:ext>
            </a:extLst>
          </p:cNvPr>
          <p:cNvPicPr>
            <a:picLocks noChangeAspect="1"/>
          </p:cNvPicPr>
          <p:nvPr/>
        </p:nvPicPr>
        <p:blipFill>
          <a:blip r:embed="rId6"/>
          <a:stretch>
            <a:fillRect/>
          </a:stretch>
        </p:blipFill>
        <p:spPr>
          <a:xfrm>
            <a:off x="10104018" y="3730580"/>
            <a:ext cx="1950607" cy="2323195"/>
          </a:xfrm>
          <a:prstGeom prst="rect">
            <a:avLst/>
          </a:prstGeom>
        </p:spPr>
      </p:pic>
    </p:spTree>
    <p:extLst>
      <p:ext uri="{BB962C8B-B14F-4D97-AF65-F5344CB8AC3E}">
        <p14:creationId xmlns:p14="http://schemas.microsoft.com/office/powerpoint/2010/main" val="179432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10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a:xfrm>
            <a:off x="609600" y="1709738"/>
            <a:ext cx="9486900" cy="2852737"/>
          </a:xfrm>
        </p:spPr>
        <p:txBody>
          <a:bodyPr/>
          <a:lstStyle/>
          <a:p>
            <a:r>
              <a:rPr lang="en-US" dirty="0"/>
              <a:t>Any Questions?</a:t>
            </a:r>
          </a:p>
        </p:txBody>
      </p:sp>
    </p:spTree>
    <p:extLst>
      <p:ext uri="{BB962C8B-B14F-4D97-AF65-F5344CB8AC3E}">
        <p14:creationId xmlns:p14="http://schemas.microsoft.com/office/powerpoint/2010/main" val="934708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a:xfrm>
            <a:off x="609600" y="1709738"/>
            <a:ext cx="9486900" cy="2852737"/>
          </a:xfrm>
        </p:spPr>
        <p:txBody>
          <a:bodyPr/>
          <a:lstStyle/>
          <a:p>
            <a:r>
              <a:rPr lang="en-US" dirty="0"/>
              <a:t>Thank You!</a:t>
            </a:r>
          </a:p>
        </p:txBody>
      </p:sp>
    </p:spTree>
    <p:extLst>
      <p:ext uri="{BB962C8B-B14F-4D97-AF65-F5344CB8AC3E}">
        <p14:creationId xmlns:p14="http://schemas.microsoft.com/office/powerpoint/2010/main" val="383752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4E69F3-9071-D873-3526-EDE18B33DB02}"/>
              </a:ext>
            </a:extLst>
          </p:cNvPr>
          <p:cNvSpPr>
            <a:spLocks noGrp="1"/>
          </p:cNvSpPr>
          <p:nvPr>
            <p:ph type="title"/>
          </p:nvPr>
        </p:nvSpPr>
        <p:spPr>
          <a:xfrm>
            <a:off x="2135988" y="1613093"/>
            <a:ext cx="7920023" cy="2025631"/>
          </a:xfrm>
        </p:spPr>
        <p:txBody>
          <a:bodyPr>
            <a:noAutofit/>
          </a:bodyPr>
          <a:lstStyle/>
          <a:p>
            <a:pPr algn="ctr"/>
            <a:r>
              <a:rPr lang="en-US" sz="6600" dirty="0"/>
              <a:t>Download .NET 8</a:t>
            </a:r>
            <a:br>
              <a:rPr lang="en-US" sz="6600" dirty="0"/>
            </a:br>
            <a:endParaRPr lang="en-US" sz="6600" dirty="0"/>
          </a:p>
        </p:txBody>
      </p:sp>
      <p:sp>
        <p:nvSpPr>
          <p:cNvPr id="5" name="Text Placeholder 4">
            <a:extLst>
              <a:ext uri="{FF2B5EF4-FFF2-40B4-BE49-F238E27FC236}">
                <a16:creationId xmlns:a16="http://schemas.microsoft.com/office/drawing/2014/main" id="{D8C06A88-37EE-409B-3935-3F6C4FE1C198}"/>
              </a:ext>
            </a:extLst>
          </p:cNvPr>
          <p:cNvSpPr>
            <a:spLocks noGrp="1"/>
          </p:cNvSpPr>
          <p:nvPr>
            <p:ph type="body" idx="1"/>
          </p:nvPr>
        </p:nvSpPr>
        <p:spPr>
          <a:xfrm>
            <a:off x="1540777" y="3258296"/>
            <a:ext cx="9110444" cy="1500187"/>
          </a:xfrm>
        </p:spPr>
        <p:txBody>
          <a:bodyPr>
            <a:normAutofit/>
          </a:bodyPr>
          <a:lstStyle/>
          <a:p>
            <a:pPr algn="ctr"/>
            <a:r>
              <a:rPr lang="en-US" sz="5400" dirty="0">
                <a:hlinkClick r:id="rId2"/>
              </a:rPr>
              <a:t>https://aka.ms/get-dotnet-8</a:t>
            </a:r>
            <a:r>
              <a:rPr lang="en-US" sz="5400" dirty="0"/>
              <a:t> </a:t>
            </a:r>
          </a:p>
        </p:txBody>
      </p:sp>
    </p:spTree>
    <p:extLst>
      <p:ext uri="{BB962C8B-B14F-4D97-AF65-F5344CB8AC3E}">
        <p14:creationId xmlns:p14="http://schemas.microsoft.com/office/powerpoint/2010/main" val="1767585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C5279-2990-3421-1E16-3202EAD8691E}"/>
              </a:ext>
            </a:extLst>
          </p:cNvPr>
          <p:cNvSpPr>
            <a:spLocks noGrp="1"/>
          </p:cNvSpPr>
          <p:nvPr>
            <p:ph type="title"/>
          </p:nvPr>
        </p:nvSpPr>
        <p:spPr>
          <a:xfrm>
            <a:off x="609599" y="609600"/>
            <a:ext cx="8273143" cy="3952875"/>
          </a:xfrm>
        </p:spPr>
        <p:txBody>
          <a:bodyPr/>
          <a:lstStyle/>
          <a:p>
            <a:r>
              <a:rPr lang="en-US" dirty="0"/>
              <a:t>Understanding Role-Based Access Control with ASP.NET Web APIs</a:t>
            </a:r>
          </a:p>
        </p:txBody>
      </p:sp>
      <p:sp>
        <p:nvSpPr>
          <p:cNvPr id="3" name="Text Placeholder 2">
            <a:extLst>
              <a:ext uri="{FF2B5EF4-FFF2-40B4-BE49-F238E27FC236}">
                <a16:creationId xmlns:a16="http://schemas.microsoft.com/office/drawing/2014/main" id="{A15964E6-E7D3-8296-BCB1-3E50CA18CCC5}"/>
              </a:ext>
            </a:extLst>
          </p:cNvPr>
          <p:cNvSpPr>
            <a:spLocks noGrp="1"/>
          </p:cNvSpPr>
          <p:nvPr>
            <p:ph type="body" idx="1"/>
          </p:nvPr>
        </p:nvSpPr>
        <p:spPr>
          <a:xfrm>
            <a:off x="609600" y="4589463"/>
            <a:ext cx="7918784" cy="1500187"/>
          </a:xfrm>
        </p:spPr>
        <p:txBody>
          <a:bodyPr/>
          <a:lstStyle/>
          <a:p>
            <a:r>
              <a:rPr lang="en-US" dirty="0"/>
              <a:t>Aditya Oberai</a:t>
            </a:r>
          </a:p>
        </p:txBody>
      </p:sp>
    </p:spTree>
    <p:extLst>
      <p:ext uri="{BB962C8B-B14F-4D97-AF65-F5344CB8AC3E}">
        <p14:creationId xmlns:p14="http://schemas.microsoft.com/office/powerpoint/2010/main" val="3127784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9603A-AA13-4A49-9230-4688AE2E862B}"/>
              </a:ext>
            </a:extLst>
          </p:cNvPr>
          <p:cNvSpPr>
            <a:spLocks noGrp="1"/>
          </p:cNvSpPr>
          <p:nvPr>
            <p:ph type="title"/>
          </p:nvPr>
        </p:nvSpPr>
        <p:spPr>
          <a:xfrm>
            <a:off x="609600" y="609599"/>
            <a:ext cx="10972800" cy="822960"/>
          </a:xfrm>
        </p:spPr>
        <p:txBody>
          <a:bodyPr/>
          <a:lstStyle/>
          <a:p>
            <a:r>
              <a:rPr lang="en-US" dirty="0"/>
              <a:t>Hi, I am Aditya Oberai!</a:t>
            </a:r>
          </a:p>
        </p:txBody>
      </p:sp>
      <p:sp>
        <p:nvSpPr>
          <p:cNvPr id="6" name="Content Placeholder 5">
            <a:extLst>
              <a:ext uri="{FF2B5EF4-FFF2-40B4-BE49-F238E27FC236}">
                <a16:creationId xmlns:a16="http://schemas.microsoft.com/office/drawing/2014/main" id="{E06105EF-0D74-B130-645D-44D4173D4871}"/>
              </a:ext>
            </a:extLst>
          </p:cNvPr>
          <p:cNvSpPr>
            <a:spLocks noGrp="1"/>
          </p:cNvSpPr>
          <p:nvPr>
            <p:ph sz="half" idx="1"/>
          </p:nvPr>
        </p:nvSpPr>
        <p:spPr>
          <a:xfrm>
            <a:off x="609599" y="1825625"/>
            <a:ext cx="5934075" cy="4351338"/>
          </a:xfrm>
        </p:spPr>
        <p:txBody>
          <a:bodyPr/>
          <a:lstStyle/>
          <a:p>
            <a:r>
              <a:rPr lang="en-US" dirty="0"/>
              <a:t>Developer Advocate @ Appwrite</a:t>
            </a:r>
          </a:p>
          <a:p>
            <a:r>
              <a:rPr lang="en-US" dirty="0"/>
              <a:t>Microsoft MVP</a:t>
            </a:r>
          </a:p>
          <a:p>
            <a:endParaRPr lang="en-US" dirty="0"/>
          </a:p>
          <a:p>
            <a:pPr marL="0" indent="0">
              <a:buNone/>
            </a:pPr>
            <a:r>
              <a:rPr lang="en-US" b="1" dirty="0"/>
              <a:t>Connect with me:</a:t>
            </a:r>
          </a:p>
          <a:p>
            <a:endParaRPr lang="en-US" dirty="0"/>
          </a:p>
          <a:p>
            <a:r>
              <a:rPr lang="en-US" dirty="0"/>
              <a:t>Twitter: @adityaoberai1</a:t>
            </a:r>
          </a:p>
          <a:p>
            <a:r>
              <a:rPr lang="en-US" dirty="0"/>
              <a:t>LinkedIn: /in/adityaoberai1</a:t>
            </a:r>
          </a:p>
        </p:txBody>
      </p:sp>
      <p:pic>
        <p:nvPicPr>
          <p:cNvPr id="4" name="Content Placeholder 3" descr="A person wearing glasses and a black shirt&#10;&#10;Description automatically generated">
            <a:extLst>
              <a:ext uri="{FF2B5EF4-FFF2-40B4-BE49-F238E27FC236}">
                <a16:creationId xmlns:a16="http://schemas.microsoft.com/office/drawing/2014/main" id="{222BD7FB-A961-1787-7CD0-52079F39C0E4}"/>
              </a:ext>
            </a:extLst>
          </p:cNvPr>
          <p:cNvPicPr>
            <a:picLocks noGrp="1" noChangeAspect="1"/>
          </p:cNvPicPr>
          <p:nvPr>
            <p:ph sz="half" idx="2"/>
          </p:nvPr>
        </p:nvPicPr>
        <p:blipFill>
          <a:blip r:embed="rId2"/>
          <a:stretch>
            <a:fillRect/>
          </a:stretch>
        </p:blipFill>
        <p:spPr>
          <a:xfrm>
            <a:off x="6911181" y="1101725"/>
            <a:ext cx="4351338" cy="43513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086799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Concepts We’ll Discuss</a:t>
            </a:r>
          </a:p>
        </p:txBody>
      </p:sp>
      <p:sp>
        <p:nvSpPr>
          <p:cNvPr id="5" name="Content Placeholder 4">
            <a:extLst>
              <a:ext uri="{FF2B5EF4-FFF2-40B4-BE49-F238E27FC236}">
                <a16:creationId xmlns:a16="http://schemas.microsoft.com/office/drawing/2014/main" id="{8C39278E-FE3D-1D1D-C0A7-8923432FEB77}"/>
              </a:ext>
            </a:extLst>
          </p:cNvPr>
          <p:cNvSpPr>
            <a:spLocks noGrp="1"/>
          </p:cNvSpPr>
          <p:nvPr>
            <p:ph idx="1"/>
          </p:nvPr>
        </p:nvSpPr>
        <p:spPr/>
        <p:txBody>
          <a:bodyPr/>
          <a:lstStyle/>
          <a:p>
            <a:r>
              <a:rPr lang="en-US" dirty="0"/>
              <a:t>Role-Based Access Control (or RBAC)</a:t>
            </a:r>
          </a:p>
          <a:p>
            <a:endParaRPr lang="en-US" dirty="0"/>
          </a:p>
          <a:p>
            <a:r>
              <a:rPr lang="en-US" dirty="0"/>
              <a:t>JSON Web Tokens (or JWTs)</a:t>
            </a:r>
          </a:p>
          <a:p>
            <a:endParaRPr lang="en-US" dirty="0"/>
          </a:p>
          <a:p>
            <a:r>
              <a:rPr lang="en-US" dirty="0"/>
              <a:t>ASP.NET Web APIs</a:t>
            </a:r>
          </a:p>
        </p:txBody>
      </p:sp>
    </p:spTree>
    <p:extLst>
      <p:ext uri="{BB962C8B-B14F-4D97-AF65-F5344CB8AC3E}">
        <p14:creationId xmlns:p14="http://schemas.microsoft.com/office/powerpoint/2010/main" val="1108877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9603A-AA13-4A49-9230-4688AE2E862B}"/>
              </a:ext>
            </a:extLst>
          </p:cNvPr>
          <p:cNvSpPr>
            <a:spLocks noGrp="1"/>
          </p:cNvSpPr>
          <p:nvPr>
            <p:ph type="title"/>
          </p:nvPr>
        </p:nvSpPr>
        <p:spPr>
          <a:xfrm>
            <a:off x="609600" y="609599"/>
            <a:ext cx="10972800" cy="822960"/>
          </a:xfrm>
        </p:spPr>
        <p:txBody>
          <a:bodyPr/>
          <a:lstStyle/>
          <a:p>
            <a:r>
              <a:rPr lang="en-US" dirty="0"/>
              <a:t>What is Role-Based Access Control?</a:t>
            </a:r>
          </a:p>
        </p:txBody>
      </p:sp>
      <p:sp>
        <p:nvSpPr>
          <p:cNvPr id="6" name="Content Placeholder 5">
            <a:extLst>
              <a:ext uri="{FF2B5EF4-FFF2-40B4-BE49-F238E27FC236}">
                <a16:creationId xmlns:a16="http://schemas.microsoft.com/office/drawing/2014/main" id="{E06105EF-0D74-B130-645D-44D4173D4871}"/>
              </a:ext>
            </a:extLst>
          </p:cNvPr>
          <p:cNvSpPr>
            <a:spLocks noGrp="1"/>
          </p:cNvSpPr>
          <p:nvPr>
            <p:ph sz="half" idx="1"/>
          </p:nvPr>
        </p:nvSpPr>
        <p:spPr/>
        <p:txBody>
          <a:bodyPr anchor="ctr">
            <a:normAutofit/>
          </a:bodyPr>
          <a:lstStyle/>
          <a:p>
            <a:pPr marL="0" indent="0">
              <a:buNone/>
            </a:pPr>
            <a:r>
              <a:rPr lang="en-US" dirty="0"/>
              <a:t>Security model that restricts system access based on the roles assigned to users within an organization</a:t>
            </a:r>
          </a:p>
        </p:txBody>
      </p:sp>
      <p:pic>
        <p:nvPicPr>
          <p:cNvPr id="1026" name="Picture 2">
            <a:extLst>
              <a:ext uri="{FF2B5EF4-FFF2-40B4-BE49-F238E27FC236}">
                <a16:creationId xmlns:a16="http://schemas.microsoft.com/office/drawing/2014/main" id="{F9693C59-2EA7-917D-2828-F821247C103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463004" y="2683049"/>
            <a:ext cx="5119396" cy="2636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796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Pros of Role-Based Access Control</a:t>
            </a:r>
          </a:p>
        </p:txBody>
      </p:sp>
      <p:sp>
        <p:nvSpPr>
          <p:cNvPr id="5" name="Content Placeholder 4">
            <a:extLst>
              <a:ext uri="{FF2B5EF4-FFF2-40B4-BE49-F238E27FC236}">
                <a16:creationId xmlns:a16="http://schemas.microsoft.com/office/drawing/2014/main" id="{8C39278E-FE3D-1D1D-C0A7-8923432FEB77}"/>
              </a:ext>
            </a:extLst>
          </p:cNvPr>
          <p:cNvSpPr>
            <a:spLocks noGrp="1"/>
          </p:cNvSpPr>
          <p:nvPr>
            <p:ph idx="1"/>
          </p:nvPr>
        </p:nvSpPr>
        <p:spPr>
          <a:xfrm>
            <a:off x="609600" y="1825624"/>
            <a:ext cx="10972800" cy="5032376"/>
          </a:xfrm>
        </p:spPr>
        <p:txBody>
          <a:bodyPr>
            <a:normAutofit/>
          </a:bodyPr>
          <a:lstStyle/>
          <a:p>
            <a:pPr>
              <a:lnSpc>
                <a:spcPct val="125000"/>
              </a:lnSpc>
            </a:pPr>
            <a:r>
              <a:rPr lang="en-US" dirty="0"/>
              <a:t>Principle of Least Privilege</a:t>
            </a:r>
          </a:p>
          <a:p>
            <a:pPr>
              <a:lnSpc>
                <a:spcPct val="125000"/>
              </a:lnSpc>
            </a:pPr>
            <a:r>
              <a:rPr lang="en-US" dirty="0"/>
              <a:t>Simplified Permissions Management</a:t>
            </a:r>
          </a:p>
          <a:p>
            <a:pPr>
              <a:lnSpc>
                <a:spcPct val="125000"/>
              </a:lnSpc>
            </a:pPr>
            <a:r>
              <a:rPr lang="en-US" dirty="0"/>
              <a:t>Consistency in Access Control</a:t>
            </a:r>
          </a:p>
          <a:p>
            <a:pPr>
              <a:lnSpc>
                <a:spcPct val="125000"/>
              </a:lnSpc>
            </a:pPr>
            <a:r>
              <a:rPr lang="en-US" dirty="0"/>
              <a:t>Easier Auditing</a:t>
            </a:r>
          </a:p>
          <a:p>
            <a:pPr>
              <a:lnSpc>
                <a:spcPct val="125000"/>
              </a:lnSpc>
            </a:pPr>
            <a:r>
              <a:rPr lang="en-US" dirty="0"/>
              <a:t>Increased Operational Efficiency</a:t>
            </a:r>
          </a:p>
          <a:p>
            <a:pPr>
              <a:lnSpc>
                <a:spcPct val="125000"/>
              </a:lnSpc>
            </a:pPr>
            <a:r>
              <a:rPr lang="en-US" dirty="0"/>
              <a:t>Easier to Implement Segregation of Duties</a:t>
            </a:r>
          </a:p>
          <a:p>
            <a:pPr>
              <a:lnSpc>
                <a:spcPct val="125000"/>
              </a:lnSpc>
            </a:pPr>
            <a:r>
              <a:rPr lang="en-US" dirty="0"/>
              <a:t>Improved Data Privacy and Security</a:t>
            </a:r>
          </a:p>
        </p:txBody>
      </p:sp>
    </p:spTree>
    <p:extLst>
      <p:ext uri="{BB962C8B-B14F-4D97-AF65-F5344CB8AC3E}">
        <p14:creationId xmlns:p14="http://schemas.microsoft.com/office/powerpoint/2010/main" val="3993105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Cons of Role-Based Access Control</a:t>
            </a:r>
          </a:p>
        </p:txBody>
      </p:sp>
      <p:sp>
        <p:nvSpPr>
          <p:cNvPr id="5" name="Content Placeholder 4">
            <a:extLst>
              <a:ext uri="{FF2B5EF4-FFF2-40B4-BE49-F238E27FC236}">
                <a16:creationId xmlns:a16="http://schemas.microsoft.com/office/drawing/2014/main" id="{8C39278E-FE3D-1D1D-C0A7-8923432FEB77}"/>
              </a:ext>
            </a:extLst>
          </p:cNvPr>
          <p:cNvSpPr>
            <a:spLocks noGrp="1"/>
          </p:cNvSpPr>
          <p:nvPr>
            <p:ph idx="1"/>
          </p:nvPr>
        </p:nvSpPr>
        <p:spPr>
          <a:xfrm>
            <a:off x="609600" y="1825624"/>
            <a:ext cx="10972800" cy="5032376"/>
          </a:xfrm>
        </p:spPr>
        <p:txBody>
          <a:bodyPr>
            <a:normAutofit/>
          </a:bodyPr>
          <a:lstStyle/>
          <a:p>
            <a:pPr>
              <a:lnSpc>
                <a:spcPct val="125000"/>
              </a:lnSpc>
            </a:pPr>
            <a:r>
              <a:rPr lang="en-US" dirty="0"/>
              <a:t>Initial Setup Complexity</a:t>
            </a:r>
          </a:p>
          <a:p>
            <a:pPr>
              <a:lnSpc>
                <a:spcPct val="125000"/>
              </a:lnSpc>
            </a:pPr>
            <a:r>
              <a:rPr lang="en-US" dirty="0"/>
              <a:t>Role Explosion</a:t>
            </a:r>
          </a:p>
          <a:p>
            <a:pPr>
              <a:lnSpc>
                <a:spcPct val="125000"/>
              </a:lnSpc>
            </a:pPr>
            <a:r>
              <a:rPr lang="en-US" dirty="0"/>
              <a:t>Inflexibility in Dynamic Environments</a:t>
            </a:r>
          </a:p>
          <a:p>
            <a:pPr>
              <a:lnSpc>
                <a:spcPct val="125000"/>
              </a:lnSpc>
            </a:pPr>
            <a:r>
              <a:rPr lang="en-US" dirty="0"/>
              <a:t>Maintenance Overhead</a:t>
            </a:r>
          </a:p>
          <a:p>
            <a:pPr>
              <a:lnSpc>
                <a:spcPct val="125000"/>
              </a:lnSpc>
            </a:pPr>
            <a:r>
              <a:rPr lang="en-US" dirty="0"/>
              <a:t>Lack of Granularity</a:t>
            </a:r>
          </a:p>
          <a:p>
            <a:pPr>
              <a:lnSpc>
                <a:spcPct val="125000"/>
              </a:lnSpc>
            </a:pPr>
            <a:r>
              <a:rPr lang="en-US" dirty="0"/>
              <a:t>Dependency on Accurate Role Definitions</a:t>
            </a:r>
          </a:p>
          <a:p>
            <a:pPr>
              <a:lnSpc>
                <a:spcPct val="125000"/>
              </a:lnSpc>
            </a:pPr>
            <a:endParaRPr lang="en-US" dirty="0"/>
          </a:p>
          <a:p>
            <a:pPr>
              <a:lnSpc>
                <a:spcPct val="125000"/>
              </a:lnSpc>
            </a:pPr>
            <a:endParaRPr lang="en-US" dirty="0"/>
          </a:p>
        </p:txBody>
      </p:sp>
    </p:spTree>
    <p:extLst>
      <p:ext uri="{BB962C8B-B14F-4D97-AF65-F5344CB8AC3E}">
        <p14:creationId xmlns:p14="http://schemas.microsoft.com/office/powerpoint/2010/main" val="399555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9603A-AA13-4A49-9230-4688AE2E862B}"/>
              </a:ext>
            </a:extLst>
          </p:cNvPr>
          <p:cNvSpPr>
            <a:spLocks noGrp="1"/>
          </p:cNvSpPr>
          <p:nvPr>
            <p:ph type="title"/>
          </p:nvPr>
        </p:nvSpPr>
        <p:spPr>
          <a:xfrm>
            <a:off x="609600" y="609599"/>
            <a:ext cx="10972800" cy="822960"/>
          </a:xfrm>
        </p:spPr>
        <p:txBody>
          <a:bodyPr/>
          <a:lstStyle/>
          <a:p>
            <a:r>
              <a:rPr lang="en-US" dirty="0"/>
              <a:t>What are JSON Web Tokens?</a:t>
            </a:r>
          </a:p>
        </p:txBody>
      </p:sp>
      <p:sp>
        <p:nvSpPr>
          <p:cNvPr id="6" name="Content Placeholder 5">
            <a:extLst>
              <a:ext uri="{FF2B5EF4-FFF2-40B4-BE49-F238E27FC236}">
                <a16:creationId xmlns:a16="http://schemas.microsoft.com/office/drawing/2014/main" id="{E06105EF-0D74-B130-645D-44D4173D4871}"/>
              </a:ext>
            </a:extLst>
          </p:cNvPr>
          <p:cNvSpPr>
            <a:spLocks noGrp="1"/>
          </p:cNvSpPr>
          <p:nvPr>
            <p:ph sz="half" idx="1"/>
          </p:nvPr>
        </p:nvSpPr>
        <p:spPr/>
        <p:txBody>
          <a:bodyPr anchor="ctr">
            <a:normAutofit/>
          </a:bodyPr>
          <a:lstStyle/>
          <a:p>
            <a:pPr marL="0" indent="0">
              <a:buNone/>
            </a:pPr>
            <a:r>
              <a:rPr lang="en-US" dirty="0"/>
              <a:t>Open standard that defines a compact and self-contained way for securely transmitting information between parties as a JSON object</a:t>
            </a:r>
          </a:p>
          <a:p>
            <a:pPr marL="0" indent="0">
              <a:buNone/>
            </a:pPr>
            <a:endParaRPr lang="en-US" dirty="0"/>
          </a:p>
        </p:txBody>
      </p:sp>
      <p:pic>
        <p:nvPicPr>
          <p:cNvPr id="4" name="Content Placeholder 3">
            <a:extLst>
              <a:ext uri="{FF2B5EF4-FFF2-40B4-BE49-F238E27FC236}">
                <a16:creationId xmlns:a16="http://schemas.microsoft.com/office/drawing/2014/main" id="{E38A6A27-E282-0795-A76D-DB050D6E1E05}"/>
              </a:ext>
            </a:extLst>
          </p:cNvPr>
          <p:cNvPicPr>
            <a:picLocks noGrp="1" noChangeAspect="1"/>
          </p:cNvPicPr>
          <p:nvPr>
            <p:ph sz="half" idx="2"/>
          </p:nvPr>
        </p:nvPicPr>
        <p:blipFill>
          <a:blip r:embed="rId3"/>
          <a:stretch>
            <a:fillRect/>
          </a:stretch>
        </p:blipFill>
        <p:spPr>
          <a:xfrm>
            <a:off x="6172202" y="2326425"/>
            <a:ext cx="5410200" cy="3349738"/>
          </a:xfrm>
        </p:spPr>
      </p:pic>
    </p:spTree>
    <p:extLst>
      <p:ext uri="{BB962C8B-B14F-4D97-AF65-F5344CB8AC3E}">
        <p14:creationId xmlns:p14="http://schemas.microsoft.com/office/powerpoint/2010/main" val="2668488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9603A-AA13-4A49-9230-4688AE2E862B}"/>
              </a:ext>
            </a:extLst>
          </p:cNvPr>
          <p:cNvSpPr>
            <a:spLocks noGrp="1"/>
          </p:cNvSpPr>
          <p:nvPr>
            <p:ph type="title"/>
          </p:nvPr>
        </p:nvSpPr>
        <p:spPr>
          <a:xfrm>
            <a:off x="609600" y="609599"/>
            <a:ext cx="10972800" cy="822960"/>
          </a:xfrm>
        </p:spPr>
        <p:txBody>
          <a:bodyPr/>
          <a:lstStyle/>
          <a:p>
            <a:r>
              <a:rPr lang="en-US" dirty="0"/>
              <a:t>3 Parts of JSON Web Tokens</a:t>
            </a:r>
          </a:p>
        </p:txBody>
      </p:sp>
      <p:sp>
        <p:nvSpPr>
          <p:cNvPr id="6" name="Content Placeholder 5">
            <a:extLst>
              <a:ext uri="{FF2B5EF4-FFF2-40B4-BE49-F238E27FC236}">
                <a16:creationId xmlns:a16="http://schemas.microsoft.com/office/drawing/2014/main" id="{E06105EF-0D74-B130-645D-44D4173D4871}"/>
              </a:ext>
            </a:extLst>
          </p:cNvPr>
          <p:cNvSpPr>
            <a:spLocks noGrp="1"/>
          </p:cNvSpPr>
          <p:nvPr>
            <p:ph sz="half" idx="1"/>
          </p:nvPr>
        </p:nvSpPr>
        <p:spPr/>
        <p:txBody>
          <a:bodyPr anchor="ctr"/>
          <a:lstStyle/>
          <a:p>
            <a:pPr marL="0" indent="0">
              <a:buNone/>
            </a:pPr>
            <a:r>
              <a:rPr lang="en-US" dirty="0"/>
              <a:t>A JWT is made of 3 parts</a:t>
            </a:r>
          </a:p>
          <a:p>
            <a:pPr lvl="1"/>
            <a:endParaRPr lang="en-US" dirty="0"/>
          </a:p>
          <a:p>
            <a:pPr lvl="1"/>
            <a:r>
              <a:rPr lang="en-US" dirty="0"/>
              <a:t>Header</a:t>
            </a:r>
          </a:p>
          <a:p>
            <a:pPr lvl="1"/>
            <a:endParaRPr lang="en-US" dirty="0"/>
          </a:p>
          <a:p>
            <a:pPr lvl="1"/>
            <a:r>
              <a:rPr lang="en-US" dirty="0"/>
              <a:t>Payload</a:t>
            </a:r>
          </a:p>
          <a:p>
            <a:pPr lvl="1"/>
            <a:endParaRPr lang="en-US" dirty="0"/>
          </a:p>
          <a:p>
            <a:pPr lvl="1"/>
            <a:r>
              <a:rPr lang="en-US" dirty="0"/>
              <a:t>Signature</a:t>
            </a:r>
          </a:p>
        </p:txBody>
      </p:sp>
      <p:pic>
        <p:nvPicPr>
          <p:cNvPr id="14" name="Content Placeholder 13">
            <a:extLst>
              <a:ext uri="{FF2B5EF4-FFF2-40B4-BE49-F238E27FC236}">
                <a16:creationId xmlns:a16="http://schemas.microsoft.com/office/drawing/2014/main" id="{B9C4E4A1-3554-1358-A4C5-7A57A86F5B4C}"/>
              </a:ext>
            </a:extLst>
          </p:cNvPr>
          <p:cNvPicPr>
            <a:picLocks noGrp="1" noChangeAspect="1"/>
          </p:cNvPicPr>
          <p:nvPr>
            <p:ph sz="half" idx="2"/>
          </p:nvPr>
        </p:nvPicPr>
        <p:blipFill>
          <a:blip r:embed="rId3"/>
          <a:stretch>
            <a:fillRect/>
          </a:stretch>
        </p:blipFill>
        <p:spPr>
          <a:xfrm>
            <a:off x="6172200" y="2712650"/>
            <a:ext cx="5410200" cy="2577288"/>
          </a:xfrm>
        </p:spPr>
      </p:pic>
    </p:spTree>
    <p:extLst>
      <p:ext uri="{BB962C8B-B14F-4D97-AF65-F5344CB8AC3E}">
        <p14:creationId xmlns:p14="http://schemas.microsoft.com/office/powerpoint/2010/main" val="1641052055"/>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1_Office Theme</Template>
  <TotalTime>5200</TotalTime>
  <Words>1219</Words>
  <Application>Microsoft Office PowerPoint</Application>
  <PresentationFormat>Widescreen</PresentationFormat>
  <Paragraphs>120</Paragraphs>
  <Slides>17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Open Sans</vt:lpstr>
      <vt:lpstr>Calibri (Body)</vt:lpstr>
      <vt:lpstr>Consolas</vt:lpstr>
      <vt:lpstr>Space Grotesk Medium</vt:lpstr>
      <vt:lpstr>Calibri</vt:lpstr>
      <vt:lpstr>Arial</vt:lpstr>
      <vt:lpstr>1_Office Theme</vt:lpstr>
      <vt:lpstr>PowerPoint Presentation</vt:lpstr>
      <vt:lpstr>Understanding Role-Based Access Control with ASP.NET Web APIs</vt:lpstr>
      <vt:lpstr>Hi, I am Aditya Oberai!</vt:lpstr>
      <vt:lpstr>Concepts We’ll Discuss</vt:lpstr>
      <vt:lpstr>What is Role-Based Access Control?</vt:lpstr>
      <vt:lpstr>Pros of Role-Based Access Control</vt:lpstr>
      <vt:lpstr>Cons of Role-Based Access Control</vt:lpstr>
      <vt:lpstr>What are JSON Web Tokens?</vt:lpstr>
      <vt:lpstr>3 Parts of JSON Web Tokens</vt:lpstr>
      <vt:lpstr>How Servers Validate JWTs</vt:lpstr>
      <vt:lpstr>Implementing RBAC via JWTs in ASP.NET</vt:lpstr>
      <vt:lpstr>Demo</vt:lpstr>
      <vt:lpstr>View The Project</vt:lpstr>
      <vt:lpstr>Resources</vt:lpstr>
      <vt:lpstr>Any Questions?</vt:lpstr>
      <vt:lpstr>Thank You!</vt:lpstr>
      <vt:lpstr>Download .NET 8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Kitty Moujaes (ALLOVUS DESIGN INC)</dc:creator>
  <cp:lastModifiedBy>Aditya Oberai</cp:lastModifiedBy>
  <cp:revision>21</cp:revision>
  <dcterms:created xsi:type="dcterms:W3CDTF">2023-09-13T17:25:02Z</dcterms:created>
  <dcterms:modified xsi:type="dcterms:W3CDTF">2023-11-16T04:03:14Z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